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57" r:id="rId2"/>
    <p:sldId id="343" r:id="rId3"/>
    <p:sldId id="351" r:id="rId4"/>
    <p:sldId id="342" r:id="rId5"/>
    <p:sldId id="340" r:id="rId6"/>
    <p:sldId id="338" r:id="rId7"/>
    <p:sldId id="346" r:id="rId8"/>
    <p:sldId id="339" r:id="rId9"/>
    <p:sldId id="328" r:id="rId10"/>
    <p:sldId id="347" r:id="rId11"/>
    <p:sldId id="352" r:id="rId12"/>
    <p:sldId id="348" r:id="rId13"/>
    <p:sldId id="341" r:id="rId14"/>
  </p:sldIdLst>
  <p:sldSz cx="9144000" cy="6858000" type="screen4x3"/>
  <p:notesSz cx="6669088" cy="97742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Гончаров Виктор Александрович" initials="ГВА"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84" autoAdjust="0"/>
    <p:restoredTop sz="94676" autoAdjust="0"/>
  </p:normalViewPr>
  <p:slideViewPr>
    <p:cSldViewPr>
      <p:cViewPr>
        <p:scale>
          <a:sx n="80" d="100"/>
          <a:sy n="80" d="100"/>
        </p:scale>
        <p:origin x="-852" y="3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Лист1!$B$1</c:f>
              <c:strCache>
                <c:ptCount val="1"/>
                <c:pt idx="0">
                  <c:v>Продажи</c:v>
                </c:pt>
              </c:strCache>
            </c:strRef>
          </c:tx>
          <c:cat>
            <c:strRef>
              <c:f>Лист1!$A$2:$A$6</c:f>
              <c:strCache>
                <c:ptCount val="5"/>
                <c:pt idx="0">
                  <c:v>Кв. 1</c:v>
                </c:pt>
                <c:pt idx="1">
                  <c:v>Кв. 2</c:v>
                </c:pt>
                <c:pt idx="2">
                  <c:v>Кв. 3</c:v>
                </c:pt>
                <c:pt idx="3">
                  <c:v>Кв. 4</c:v>
                </c:pt>
                <c:pt idx="4">
                  <c:v>Кв. 5</c:v>
                </c:pt>
              </c:strCache>
            </c:strRef>
          </c:cat>
          <c:val>
            <c:numRef>
              <c:f>Лист1!$B$2:$B$6</c:f>
              <c:numCache>
                <c:formatCode>General</c:formatCode>
                <c:ptCount val="5"/>
                <c:pt idx="0">
                  <c:v>41</c:v>
                </c:pt>
                <c:pt idx="1">
                  <c:v>15</c:v>
                </c:pt>
                <c:pt idx="2">
                  <c:v>15</c:v>
                </c:pt>
                <c:pt idx="3">
                  <c:v>17</c:v>
                </c:pt>
                <c:pt idx="4">
                  <c:v>12</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spPr>
    <a:noFill/>
  </c:spPr>
  <c:txPr>
    <a:bodyPr/>
    <a:lstStyle/>
    <a:p>
      <a:pPr>
        <a:defRPr sz="1800" baseline="0"/>
      </a:pPr>
      <a:endParaRPr lang="ru-RU"/>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0.52075</cdr:x>
      <cdr:y>0.39683</cdr:y>
    </cdr:from>
    <cdr:to>
      <cdr:x>1</cdr:x>
      <cdr:y>0.53968</cdr:y>
    </cdr:to>
    <cdr:sp macro="" textlink="">
      <cdr:nvSpPr>
        <cdr:cNvPr id="4" name="TextBox 3"/>
        <cdr:cNvSpPr txBox="1"/>
      </cdr:nvSpPr>
      <cdr:spPr>
        <a:xfrm xmlns:a="http://schemas.openxmlformats.org/drawingml/2006/main">
          <a:off x="4410413" y="1800200"/>
          <a:ext cx="4058919" cy="64805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1400" b="1" dirty="0" smtClean="0"/>
            <a:t>41 % </a:t>
          </a:r>
          <a:r>
            <a:rPr lang="ru-RU" sz="1400" b="1" dirty="0"/>
            <a:t>обращений по </a:t>
          </a:r>
          <a:r>
            <a:rPr lang="ru-RU" sz="1400" b="1" dirty="0" smtClean="0"/>
            <a:t>вопросам электроэнергетики</a:t>
          </a:r>
        </a:p>
      </cdr:txBody>
    </cdr:sp>
  </cdr:relSizeAnchor>
  <cdr:relSizeAnchor xmlns:cdr="http://schemas.openxmlformats.org/drawingml/2006/chartDrawing">
    <cdr:from>
      <cdr:x>0.04251</cdr:x>
      <cdr:y>0.12698</cdr:y>
    </cdr:from>
    <cdr:to>
      <cdr:x>0.42511</cdr:x>
      <cdr:y>0.32855</cdr:y>
    </cdr:to>
    <cdr:sp macro="" textlink="">
      <cdr:nvSpPr>
        <cdr:cNvPr id="10" name="TextBox 9"/>
        <cdr:cNvSpPr txBox="1"/>
      </cdr:nvSpPr>
      <cdr:spPr>
        <a:xfrm xmlns:a="http://schemas.openxmlformats.org/drawingml/2006/main">
          <a:off x="360040" y="576064"/>
          <a:ext cx="324036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sz="1100" dirty="0"/>
        </a:p>
      </cdr:txBody>
    </cdr:sp>
  </cdr:relSizeAnchor>
  <cdr:relSizeAnchor xmlns:cdr="http://schemas.openxmlformats.org/drawingml/2006/chartDrawing">
    <cdr:from>
      <cdr:x>0.16154</cdr:x>
      <cdr:y>0.15873</cdr:y>
    </cdr:from>
    <cdr:to>
      <cdr:x>0.26951</cdr:x>
      <cdr:y>0.3603</cdr:y>
    </cdr:to>
    <cdr:sp macro="" textlink="">
      <cdr:nvSpPr>
        <cdr:cNvPr id="11" name="TextBox 10"/>
        <cdr:cNvSpPr txBox="1"/>
      </cdr:nvSpPr>
      <cdr:spPr>
        <a:xfrm xmlns:a="http://schemas.openxmlformats.org/drawingml/2006/main">
          <a:off x="1368152" y="72008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sz="1100" dirty="0"/>
        </a:p>
      </cdr:txBody>
    </cdr:sp>
  </cdr:relSizeAnchor>
  <cdr:relSizeAnchor xmlns:cdr="http://schemas.openxmlformats.org/drawingml/2006/chartDrawing">
    <cdr:from>
      <cdr:x>0.017</cdr:x>
      <cdr:y>0.01587</cdr:y>
    </cdr:from>
    <cdr:to>
      <cdr:x>0.42511</cdr:x>
      <cdr:y>0.20635</cdr:y>
    </cdr:to>
    <cdr:sp macro="" textlink="">
      <cdr:nvSpPr>
        <cdr:cNvPr id="12" name="TextBox 11"/>
        <cdr:cNvSpPr txBox="1"/>
      </cdr:nvSpPr>
      <cdr:spPr>
        <a:xfrm xmlns:a="http://schemas.openxmlformats.org/drawingml/2006/main">
          <a:off x="144016" y="72008"/>
          <a:ext cx="3456384" cy="86409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1200" b="1" dirty="0" smtClean="0"/>
            <a:t>12 % обращений по вопросам  строительства</a:t>
          </a:r>
        </a:p>
        <a:p xmlns:a="http://schemas.openxmlformats.org/drawingml/2006/main">
          <a:r>
            <a:rPr lang="ru-RU" sz="1200" b="1" dirty="0" smtClean="0"/>
            <a:t>(несоблюдение требований законодательства, </a:t>
          </a:r>
        </a:p>
        <a:p xmlns:a="http://schemas.openxmlformats.org/drawingml/2006/main">
          <a:r>
            <a:rPr lang="ru-RU" sz="1200" b="1" dirty="0" smtClean="0"/>
            <a:t>нарушение иных нормативных правовых актов</a:t>
          </a:r>
        </a:p>
        <a:p xmlns:a="http://schemas.openxmlformats.org/drawingml/2006/main">
          <a:r>
            <a:rPr lang="ru-RU" sz="1200" b="1" dirty="0"/>
            <a:t>п</a:t>
          </a:r>
          <a:r>
            <a:rPr lang="ru-RU" sz="1200" b="1" dirty="0" smtClean="0"/>
            <a:t>ри строительстве и реконструкции объектов)</a:t>
          </a:r>
          <a:endParaRPr lang="ru-RU" sz="1200" b="1" dirty="0"/>
        </a:p>
      </cdr:txBody>
    </cdr:sp>
  </cdr:relSizeAnchor>
  <cdr:relSizeAnchor xmlns:cdr="http://schemas.openxmlformats.org/drawingml/2006/chartDrawing">
    <cdr:from>
      <cdr:x>0.17004</cdr:x>
      <cdr:y>0.09524</cdr:y>
    </cdr:from>
    <cdr:to>
      <cdr:x>0.27801</cdr:x>
      <cdr:y>0.2968</cdr:y>
    </cdr:to>
    <cdr:sp macro="" textlink="">
      <cdr:nvSpPr>
        <cdr:cNvPr id="13" name="TextBox 12"/>
        <cdr:cNvSpPr txBox="1"/>
      </cdr:nvSpPr>
      <cdr:spPr>
        <a:xfrm xmlns:a="http://schemas.openxmlformats.org/drawingml/2006/main">
          <a:off x="1440160" y="43204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sz="1100" dirty="0"/>
        </a:p>
      </cdr:txBody>
    </cdr:sp>
  </cdr:relSizeAnchor>
  <cdr:relSizeAnchor xmlns:cdr="http://schemas.openxmlformats.org/drawingml/2006/chartDrawing">
    <cdr:from>
      <cdr:x>0.03459</cdr:x>
      <cdr:y>0.34921</cdr:y>
    </cdr:from>
    <cdr:to>
      <cdr:x>0.3911</cdr:x>
      <cdr:y>0.55077</cdr:y>
    </cdr:to>
    <cdr:sp macro="" textlink="">
      <cdr:nvSpPr>
        <cdr:cNvPr id="14" name="TextBox 13"/>
        <cdr:cNvSpPr txBox="1"/>
      </cdr:nvSpPr>
      <cdr:spPr>
        <a:xfrm xmlns:a="http://schemas.openxmlformats.org/drawingml/2006/main">
          <a:off x="292992" y="1584176"/>
          <a:ext cx="3019375"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sz="1100" dirty="0"/>
        </a:p>
      </cdr:txBody>
    </cdr:sp>
  </cdr:relSizeAnchor>
  <cdr:relSizeAnchor xmlns:cdr="http://schemas.openxmlformats.org/drawingml/2006/chartDrawing">
    <cdr:from>
      <cdr:x>0.05101</cdr:x>
      <cdr:y>0.50794</cdr:y>
    </cdr:from>
    <cdr:to>
      <cdr:x>0.26951</cdr:x>
      <cdr:y>0.7095</cdr:y>
    </cdr:to>
    <cdr:sp macro="" textlink="">
      <cdr:nvSpPr>
        <cdr:cNvPr id="17" name="TextBox 16"/>
        <cdr:cNvSpPr txBox="1"/>
      </cdr:nvSpPr>
      <cdr:spPr>
        <a:xfrm xmlns:a="http://schemas.openxmlformats.org/drawingml/2006/main">
          <a:off x="432048" y="2304256"/>
          <a:ext cx="1850504"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sz="1100" dirty="0"/>
        </a:p>
      </cdr:txBody>
    </cdr:sp>
  </cdr:relSizeAnchor>
  <cdr:relSizeAnchor xmlns:cdr="http://schemas.openxmlformats.org/drawingml/2006/chartDrawing">
    <cdr:from>
      <cdr:x>0.17855</cdr:x>
      <cdr:y>0.4127</cdr:y>
    </cdr:from>
    <cdr:to>
      <cdr:x>0.28651</cdr:x>
      <cdr:y>0.61426</cdr:y>
    </cdr:to>
    <cdr:sp macro="" textlink="">
      <cdr:nvSpPr>
        <cdr:cNvPr id="18" name="TextBox 17"/>
        <cdr:cNvSpPr txBox="1"/>
      </cdr:nvSpPr>
      <cdr:spPr>
        <a:xfrm xmlns:a="http://schemas.openxmlformats.org/drawingml/2006/main">
          <a:off x="1512168" y="187220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sz="1100" dirty="0"/>
        </a:p>
      </cdr:txBody>
    </cdr:sp>
  </cdr:relSizeAnchor>
  <cdr:relSizeAnchor xmlns:cdr="http://schemas.openxmlformats.org/drawingml/2006/chartDrawing">
    <cdr:from>
      <cdr:x>0.20405</cdr:x>
      <cdr:y>0.4127</cdr:y>
    </cdr:from>
    <cdr:to>
      <cdr:x>0.31202</cdr:x>
      <cdr:y>0.61426</cdr:y>
    </cdr:to>
    <cdr:sp macro="" textlink="">
      <cdr:nvSpPr>
        <cdr:cNvPr id="20" name="TextBox 19"/>
        <cdr:cNvSpPr txBox="1"/>
      </cdr:nvSpPr>
      <cdr:spPr>
        <a:xfrm xmlns:a="http://schemas.openxmlformats.org/drawingml/2006/main">
          <a:off x="1728192" y="187220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sz="1100" dirty="0"/>
        </a:p>
      </cdr:txBody>
    </cdr:sp>
  </cdr:relSizeAnchor>
  <cdr:relSizeAnchor xmlns:cdr="http://schemas.openxmlformats.org/drawingml/2006/chartDrawing">
    <cdr:from>
      <cdr:x>0.17004</cdr:x>
      <cdr:y>0.47619</cdr:y>
    </cdr:from>
    <cdr:to>
      <cdr:x>0.27801</cdr:x>
      <cdr:y>0.67776</cdr:y>
    </cdr:to>
    <cdr:sp macro="" textlink="">
      <cdr:nvSpPr>
        <cdr:cNvPr id="15" name="TextBox 14"/>
        <cdr:cNvSpPr txBox="1"/>
      </cdr:nvSpPr>
      <cdr:spPr>
        <a:xfrm xmlns:a="http://schemas.openxmlformats.org/drawingml/2006/main">
          <a:off x="1440160" y="216024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sz="1100" dirty="0"/>
        </a:p>
      </cdr:txBody>
    </cdr:sp>
  </cdr:relSizeAnchor>
  <cdr:relSizeAnchor xmlns:cdr="http://schemas.openxmlformats.org/drawingml/2006/chartDrawing">
    <cdr:from>
      <cdr:x>0</cdr:x>
      <cdr:y>0.30159</cdr:y>
    </cdr:from>
    <cdr:to>
      <cdr:x>0.37352</cdr:x>
      <cdr:y>0.53968</cdr:y>
    </cdr:to>
    <cdr:sp macro="" textlink="">
      <cdr:nvSpPr>
        <cdr:cNvPr id="21" name="TextBox 20"/>
        <cdr:cNvSpPr txBox="1"/>
      </cdr:nvSpPr>
      <cdr:spPr>
        <a:xfrm xmlns:a="http://schemas.openxmlformats.org/drawingml/2006/main">
          <a:off x="0" y="1368152"/>
          <a:ext cx="3163465" cy="108009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sz="1200" b="1" dirty="0" smtClean="0"/>
        </a:p>
        <a:p xmlns:a="http://schemas.openxmlformats.org/drawingml/2006/main">
          <a:endParaRPr lang="ru-RU" sz="1200" b="1" dirty="0" smtClean="0"/>
        </a:p>
        <a:p xmlns:a="http://schemas.openxmlformats.org/drawingml/2006/main">
          <a:r>
            <a:rPr lang="ru-RU" sz="1200" b="1" dirty="0" smtClean="0"/>
            <a:t>17 % обращений по вопросам эксплуатации </a:t>
          </a:r>
        </a:p>
        <a:p xmlns:a="http://schemas.openxmlformats.org/drawingml/2006/main">
          <a:r>
            <a:rPr lang="ru-RU" sz="1200" b="1" dirty="0" smtClean="0"/>
            <a:t>подъемных сооружений (лифты, краны)</a:t>
          </a:r>
          <a:endParaRPr lang="ru-RU" sz="1200" b="1" dirty="0"/>
        </a:p>
      </cdr:txBody>
    </cdr:sp>
  </cdr:relSizeAnchor>
  <cdr:relSizeAnchor xmlns:cdr="http://schemas.openxmlformats.org/drawingml/2006/chartDrawing">
    <cdr:from>
      <cdr:x>0.03459</cdr:x>
      <cdr:y>0.79365</cdr:y>
    </cdr:from>
    <cdr:to>
      <cdr:x>0.43361</cdr:x>
      <cdr:y>0.99522</cdr:y>
    </cdr:to>
    <cdr:sp macro="" textlink="">
      <cdr:nvSpPr>
        <cdr:cNvPr id="23" name="TextBox 22"/>
        <cdr:cNvSpPr txBox="1"/>
      </cdr:nvSpPr>
      <cdr:spPr>
        <a:xfrm xmlns:a="http://schemas.openxmlformats.org/drawingml/2006/main">
          <a:off x="292993" y="3600400"/>
          <a:ext cx="3379415"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sz="1100" dirty="0"/>
        </a:p>
      </cdr:txBody>
    </cdr:sp>
  </cdr:relSizeAnchor>
  <cdr:relSizeAnchor xmlns:cdr="http://schemas.openxmlformats.org/drawingml/2006/chartDrawing">
    <cdr:from>
      <cdr:x>0.18705</cdr:x>
      <cdr:y>0.79844</cdr:y>
    </cdr:from>
    <cdr:to>
      <cdr:x>0.29501</cdr:x>
      <cdr:y>1</cdr:y>
    </cdr:to>
    <cdr:sp macro="" textlink="">
      <cdr:nvSpPr>
        <cdr:cNvPr id="26" name="TextBox 25"/>
        <cdr:cNvSpPr txBox="1"/>
      </cdr:nvSpPr>
      <cdr:spPr>
        <a:xfrm xmlns:a="http://schemas.openxmlformats.org/drawingml/2006/main">
          <a:off x="1584176" y="403244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sz="1100" dirty="0"/>
        </a:p>
      </cdr:txBody>
    </cdr:sp>
  </cdr:relSizeAnchor>
  <cdr:relSizeAnchor xmlns:cdr="http://schemas.openxmlformats.org/drawingml/2006/chartDrawing">
    <cdr:from>
      <cdr:x>0.22956</cdr:x>
      <cdr:y>0.79844</cdr:y>
    </cdr:from>
    <cdr:to>
      <cdr:x>0.55587</cdr:x>
      <cdr:y>1</cdr:y>
    </cdr:to>
    <cdr:sp macro="" textlink="">
      <cdr:nvSpPr>
        <cdr:cNvPr id="27" name="TextBox 26"/>
        <cdr:cNvSpPr txBox="1"/>
      </cdr:nvSpPr>
      <cdr:spPr>
        <a:xfrm xmlns:a="http://schemas.openxmlformats.org/drawingml/2006/main">
          <a:off x="1944220" y="3622126"/>
          <a:ext cx="2763618" cy="91437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sz="1100" dirty="0"/>
        </a:p>
      </cdr:txBody>
    </cdr:sp>
  </cdr:relSizeAnchor>
  <cdr:relSizeAnchor xmlns:cdr="http://schemas.openxmlformats.org/drawingml/2006/chartDrawing">
    <cdr:from>
      <cdr:x>0.12874</cdr:x>
      <cdr:y>0.79844</cdr:y>
    </cdr:from>
    <cdr:to>
      <cdr:x>0.41405</cdr:x>
      <cdr:y>1</cdr:y>
    </cdr:to>
    <cdr:sp macro="" textlink="">
      <cdr:nvSpPr>
        <cdr:cNvPr id="28" name="TextBox 27"/>
        <cdr:cNvSpPr txBox="1"/>
      </cdr:nvSpPr>
      <cdr:spPr>
        <a:xfrm xmlns:a="http://schemas.openxmlformats.org/drawingml/2006/main">
          <a:off x="1090360" y="3622104"/>
          <a:ext cx="2416328"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sz="1100" dirty="0"/>
        </a:p>
      </cdr:txBody>
    </cdr:sp>
  </cdr:relSizeAnchor>
  <cdr:relSizeAnchor xmlns:cdr="http://schemas.openxmlformats.org/drawingml/2006/chartDrawing">
    <cdr:from>
      <cdr:x>0.06802</cdr:x>
      <cdr:y>0.79844</cdr:y>
    </cdr:from>
    <cdr:to>
      <cdr:x>0.17598</cdr:x>
      <cdr:y>1</cdr:y>
    </cdr:to>
    <cdr:sp macro="" textlink="">
      <cdr:nvSpPr>
        <cdr:cNvPr id="32" name="TextBox 31"/>
        <cdr:cNvSpPr txBox="1"/>
      </cdr:nvSpPr>
      <cdr:spPr>
        <a:xfrm xmlns:a="http://schemas.openxmlformats.org/drawingml/2006/main">
          <a:off x="576064" y="3744416"/>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sz="1100" dirty="0"/>
        </a:p>
      </cdr:txBody>
    </cdr:sp>
  </cdr:relSizeAnchor>
  <cdr:relSizeAnchor xmlns:cdr="http://schemas.openxmlformats.org/drawingml/2006/chartDrawing">
    <cdr:from>
      <cdr:x>0</cdr:x>
      <cdr:y>0.57143</cdr:y>
    </cdr:from>
    <cdr:to>
      <cdr:x>0.45854</cdr:x>
      <cdr:y>0.77299</cdr:y>
    </cdr:to>
    <cdr:sp macro="" textlink="">
      <cdr:nvSpPr>
        <cdr:cNvPr id="34" name="TextBox 33"/>
        <cdr:cNvSpPr txBox="1"/>
      </cdr:nvSpPr>
      <cdr:spPr>
        <a:xfrm xmlns:a="http://schemas.openxmlformats.org/drawingml/2006/main">
          <a:off x="-467544" y="2592288"/>
          <a:ext cx="3883528" cy="91437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dirty="0" smtClean="0"/>
        </a:p>
        <a:p xmlns:a="http://schemas.openxmlformats.org/drawingml/2006/main">
          <a:r>
            <a:rPr lang="ru-RU" sz="1200" b="1" dirty="0" smtClean="0"/>
            <a:t>15 % </a:t>
          </a:r>
          <a:r>
            <a:rPr lang="ru-RU" sz="1200" b="1" dirty="0"/>
            <a:t>обращений по вопросам </a:t>
          </a:r>
          <a:r>
            <a:rPr lang="ru-RU" sz="1200" b="1" dirty="0" smtClean="0"/>
            <a:t>нарушения</a:t>
          </a:r>
        </a:p>
        <a:p xmlns:a="http://schemas.openxmlformats.org/drawingml/2006/main">
          <a:r>
            <a:rPr lang="ru-RU" sz="1200" b="1" dirty="0" smtClean="0"/>
            <a:t>требований промышленной </a:t>
          </a:r>
          <a:r>
            <a:rPr lang="ru-RU" sz="1200" b="1" dirty="0"/>
            <a:t>безопасности на </a:t>
          </a:r>
          <a:r>
            <a:rPr lang="ru-RU" sz="1200" b="1" dirty="0" smtClean="0"/>
            <a:t>опасных</a:t>
          </a:r>
        </a:p>
        <a:p xmlns:a="http://schemas.openxmlformats.org/drawingml/2006/main">
          <a:r>
            <a:rPr lang="ru-RU" sz="1200" b="1" dirty="0" smtClean="0"/>
            <a:t>производственных </a:t>
          </a:r>
          <a:r>
            <a:rPr lang="ru-RU" sz="1200" b="1" dirty="0"/>
            <a:t>объектах</a:t>
          </a:r>
        </a:p>
      </cdr:txBody>
    </cdr:sp>
  </cdr:relSizeAnchor>
  <cdr:relSizeAnchor xmlns:cdr="http://schemas.openxmlformats.org/drawingml/2006/chartDrawing">
    <cdr:from>
      <cdr:x>0.17855</cdr:x>
      <cdr:y>0.79844</cdr:y>
    </cdr:from>
    <cdr:to>
      <cdr:x>0.54414</cdr:x>
      <cdr:y>1</cdr:y>
    </cdr:to>
    <cdr:sp macro="" textlink="">
      <cdr:nvSpPr>
        <cdr:cNvPr id="2" name="TextBox 1"/>
        <cdr:cNvSpPr txBox="1"/>
      </cdr:nvSpPr>
      <cdr:spPr>
        <a:xfrm xmlns:a="http://schemas.openxmlformats.org/drawingml/2006/main">
          <a:off x="1512168" y="3622104"/>
          <a:ext cx="3096344"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sz="1100" dirty="0"/>
        </a:p>
      </cdr:txBody>
    </cdr:sp>
  </cdr:relSizeAnchor>
  <cdr:relSizeAnchor xmlns:cdr="http://schemas.openxmlformats.org/drawingml/2006/chartDrawing">
    <cdr:from>
      <cdr:x>0.27207</cdr:x>
      <cdr:y>0.79844</cdr:y>
    </cdr:from>
    <cdr:to>
      <cdr:x>0.60366</cdr:x>
      <cdr:y>0.93651</cdr:y>
    </cdr:to>
    <cdr:sp macro="" textlink="">
      <cdr:nvSpPr>
        <cdr:cNvPr id="3" name="TextBox 2"/>
        <cdr:cNvSpPr txBox="1"/>
      </cdr:nvSpPr>
      <cdr:spPr>
        <a:xfrm xmlns:a="http://schemas.openxmlformats.org/drawingml/2006/main">
          <a:off x="2304256" y="3622104"/>
          <a:ext cx="2808312" cy="62636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1200" b="1" dirty="0" smtClean="0"/>
            <a:t>15 % обращений по другим видам</a:t>
          </a:r>
        </a:p>
        <a:p xmlns:a="http://schemas.openxmlformats.org/drawingml/2006/main">
          <a:r>
            <a:rPr lang="ru-RU" sz="1200" b="1" dirty="0" smtClean="0"/>
            <a:t>надзора</a:t>
          </a:r>
          <a:endParaRPr lang="ru-RU" sz="12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2" y="1"/>
            <a:ext cx="2890664" cy="488791"/>
          </a:xfrm>
          <a:prstGeom prst="rect">
            <a:avLst/>
          </a:prstGeom>
        </p:spPr>
        <p:txBody>
          <a:bodyPr vert="horz" lIns="90178" tIns="45089" rIns="90178" bIns="45089" rtlCol="0"/>
          <a:lstStyle>
            <a:lvl1pPr algn="l">
              <a:defRPr sz="1100"/>
            </a:lvl1pPr>
          </a:lstStyle>
          <a:p>
            <a:endParaRPr lang="ru-RU"/>
          </a:p>
        </p:txBody>
      </p:sp>
      <p:sp>
        <p:nvSpPr>
          <p:cNvPr id="3" name="Дата 2"/>
          <p:cNvSpPr>
            <a:spLocks noGrp="1"/>
          </p:cNvSpPr>
          <p:nvPr>
            <p:ph type="dt" sz="quarter" idx="1"/>
          </p:nvPr>
        </p:nvSpPr>
        <p:spPr>
          <a:xfrm>
            <a:off x="3776868" y="1"/>
            <a:ext cx="2890664" cy="488791"/>
          </a:xfrm>
          <a:prstGeom prst="rect">
            <a:avLst/>
          </a:prstGeom>
        </p:spPr>
        <p:txBody>
          <a:bodyPr vert="horz" lIns="90178" tIns="45089" rIns="90178" bIns="45089" rtlCol="0"/>
          <a:lstStyle>
            <a:lvl1pPr algn="r">
              <a:defRPr sz="1100"/>
            </a:lvl1pPr>
          </a:lstStyle>
          <a:p>
            <a:fld id="{35FFFB1F-79CC-44C5-B7F5-3A9FDEC66893}" type="datetimeFigureOut">
              <a:rPr lang="ru-RU" smtClean="0"/>
              <a:pPr/>
              <a:t>22.11.2024</a:t>
            </a:fld>
            <a:endParaRPr lang="ru-RU"/>
          </a:p>
        </p:txBody>
      </p:sp>
      <p:sp>
        <p:nvSpPr>
          <p:cNvPr id="4" name="Нижний колонтитул 3"/>
          <p:cNvSpPr>
            <a:spLocks noGrp="1"/>
          </p:cNvSpPr>
          <p:nvPr>
            <p:ph type="ftr" sz="quarter" idx="2"/>
          </p:nvPr>
        </p:nvSpPr>
        <p:spPr>
          <a:xfrm>
            <a:off x="2" y="9283876"/>
            <a:ext cx="2890664" cy="488790"/>
          </a:xfrm>
          <a:prstGeom prst="rect">
            <a:avLst/>
          </a:prstGeom>
        </p:spPr>
        <p:txBody>
          <a:bodyPr vert="horz" lIns="90178" tIns="45089" rIns="90178" bIns="45089" rtlCol="0" anchor="b"/>
          <a:lstStyle>
            <a:lvl1pPr algn="l">
              <a:defRPr sz="1100"/>
            </a:lvl1pPr>
          </a:lstStyle>
          <a:p>
            <a:endParaRPr lang="ru-RU"/>
          </a:p>
        </p:txBody>
      </p:sp>
      <p:sp>
        <p:nvSpPr>
          <p:cNvPr id="5" name="Номер слайда 4"/>
          <p:cNvSpPr>
            <a:spLocks noGrp="1"/>
          </p:cNvSpPr>
          <p:nvPr>
            <p:ph type="sldNum" sz="quarter" idx="3"/>
          </p:nvPr>
        </p:nvSpPr>
        <p:spPr>
          <a:xfrm>
            <a:off x="3776868" y="9283876"/>
            <a:ext cx="2890664" cy="488790"/>
          </a:xfrm>
          <a:prstGeom prst="rect">
            <a:avLst/>
          </a:prstGeom>
        </p:spPr>
        <p:txBody>
          <a:bodyPr vert="horz" lIns="90178" tIns="45089" rIns="90178" bIns="45089" rtlCol="0" anchor="b"/>
          <a:lstStyle>
            <a:lvl1pPr algn="r">
              <a:defRPr sz="1100"/>
            </a:lvl1pPr>
          </a:lstStyle>
          <a:p>
            <a:fld id="{F55F4DB3-C987-4BD4-875C-3B38C7385731}" type="slidenum">
              <a:rPr lang="ru-RU" smtClean="0"/>
              <a:pPr/>
              <a:t>‹#›</a:t>
            </a:fld>
            <a:endParaRPr lang="ru-RU"/>
          </a:p>
        </p:txBody>
      </p:sp>
    </p:spTree>
    <p:extLst>
      <p:ext uri="{BB962C8B-B14F-4D97-AF65-F5344CB8AC3E}">
        <p14:creationId xmlns:p14="http://schemas.microsoft.com/office/powerpoint/2010/main" val="12811066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2" y="1"/>
            <a:ext cx="2890664" cy="488791"/>
          </a:xfrm>
          <a:prstGeom prst="rect">
            <a:avLst/>
          </a:prstGeom>
        </p:spPr>
        <p:txBody>
          <a:bodyPr vert="horz" lIns="90178" tIns="45089" rIns="90178" bIns="45089" rtlCol="0"/>
          <a:lstStyle>
            <a:lvl1pPr algn="l">
              <a:defRPr sz="1100"/>
            </a:lvl1pPr>
          </a:lstStyle>
          <a:p>
            <a:endParaRPr lang="ru-RU"/>
          </a:p>
        </p:txBody>
      </p:sp>
      <p:sp>
        <p:nvSpPr>
          <p:cNvPr id="3" name="Дата 2"/>
          <p:cNvSpPr>
            <a:spLocks noGrp="1"/>
          </p:cNvSpPr>
          <p:nvPr>
            <p:ph type="dt" idx="1"/>
          </p:nvPr>
        </p:nvSpPr>
        <p:spPr>
          <a:xfrm>
            <a:off x="3776868" y="1"/>
            <a:ext cx="2890664" cy="488791"/>
          </a:xfrm>
          <a:prstGeom prst="rect">
            <a:avLst/>
          </a:prstGeom>
        </p:spPr>
        <p:txBody>
          <a:bodyPr vert="horz" lIns="90178" tIns="45089" rIns="90178" bIns="45089" rtlCol="0"/>
          <a:lstStyle>
            <a:lvl1pPr algn="r">
              <a:defRPr sz="1100"/>
            </a:lvl1pPr>
          </a:lstStyle>
          <a:p>
            <a:fld id="{F6EE2975-3A49-4B55-95F0-3874B6F44EA2}" type="datetimeFigureOut">
              <a:rPr lang="ru-RU" smtClean="0"/>
              <a:pPr/>
              <a:t>22.11.2024</a:t>
            </a:fld>
            <a:endParaRPr lang="ru-RU"/>
          </a:p>
        </p:txBody>
      </p:sp>
      <p:sp>
        <p:nvSpPr>
          <p:cNvPr id="4" name="Образ слайда 3"/>
          <p:cNvSpPr>
            <a:spLocks noGrp="1" noRot="1" noChangeAspect="1"/>
          </p:cNvSpPr>
          <p:nvPr>
            <p:ph type="sldImg" idx="2"/>
          </p:nvPr>
        </p:nvSpPr>
        <p:spPr>
          <a:xfrm>
            <a:off x="892175" y="733425"/>
            <a:ext cx="4884738" cy="3665538"/>
          </a:xfrm>
          <a:prstGeom prst="rect">
            <a:avLst/>
          </a:prstGeom>
          <a:noFill/>
          <a:ln w="12700">
            <a:solidFill>
              <a:prstClr val="black"/>
            </a:solidFill>
          </a:ln>
        </p:spPr>
        <p:txBody>
          <a:bodyPr vert="horz" lIns="90178" tIns="45089" rIns="90178" bIns="45089" rtlCol="0" anchor="ctr"/>
          <a:lstStyle/>
          <a:p>
            <a:endParaRPr lang="ru-RU"/>
          </a:p>
        </p:txBody>
      </p:sp>
      <p:sp>
        <p:nvSpPr>
          <p:cNvPr id="5" name="Заметки 4"/>
          <p:cNvSpPr>
            <a:spLocks noGrp="1"/>
          </p:cNvSpPr>
          <p:nvPr>
            <p:ph type="body" sz="quarter" idx="3"/>
          </p:nvPr>
        </p:nvSpPr>
        <p:spPr>
          <a:xfrm>
            <a:off x="666599" y="4642724"/>
            <a:ext cx="5335893" cy="4399115"/>
          </a:xfrm>
          <a:prstGeom prst="rect">
            <a:avLst/>
          </a:prstGeom>
        </p:spPr>
        <p:txBody>
          <a:bodyPr vert="horz" lIns="90178" tIns="45089" rIns="90178" bIns="45089"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2" y="9283876"/>
            <a:ext cx="2890664" cy="488790"/>
          </a:xfrm>
          <a:prstGeom prst="rect">
            <a:avLst/>
          </a:prstGeom>
        </p:spPr>
        <p:txBody>
          <a:bodyPr vert="horz" lIns="90178" tIns="45089" rIns="90178" bIns="45089" rtlCol="0" anchor="b"/>
          <a:lstStyle>
            <a:lvl1pPr algn="l">
              <a:defRPr sz="1100"/>
            </a:lvl1pPr>
          </a:lstStyle>
          <a:p>
            <a:endParaRPr lang="ru-RU"/>
          </a:p>
        </p:txBody>
      </p:sp>
      <p:sp>
        <p:nvSpPr>
          <p:cNvPr id="7" name="Номер слайда 6"/>
          <p:cNvSpPr>
            <a:spLocks noGrp="1"/>
          </p:cNvSpPr>
          <p:nvPr>
            <p:ph type="sldNum" sz="quarter" idx="5"/>
          </p:nvPr>
        </p:nvSpPr>
        <p:spPr>
          <a:xfrm>
            <a:off x="3776868" y="9283876"/>
            <a:ext cx="2890664" cy="488790"/>
          </a:xfrm>
          <a:prstGeom prst="rect">
            <a:avLst/>
          </a:prstGeom>
        </p:spPr>
        <p:txBody>
          <a:bodyPr vert="horz" lIns="90178" tIns="45089" rIns="90178" bIns="45089" rtlCol="0" anchor="b"/>
          <a:lstStyle>
            <a:lvl1pPr algn="r">
              <a:defRPr sz="1100"/>
            </a:lvl1pPr>
          </a:lstStyle>
          <a:p>
            <a:fld id="{E6E50868-E48F-4C97-9454-7C791E8A4279}" type="slidenum">
              <a:rPr lang="ru-RU" smtClean="0"/>
              <a:pPr/>
              <a:t>‹#›</a:t>
            </a:fld>
            <a:endParaRPr lang="ru-RU"/>
          </a:p>
        </p:txBody>
      </p:sp>
    </p:spTree>
    <p:extLst>
      <p:ext uri="{BB962C8B-B14F-4D97-AF65-F5344CB8AC3E}">
        <p14:creationId xmlns:p14="http://schemas.microsoft.com/office/powerpoint/2010/main" val="2629853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D4ED3DE7-EBD2-428E-97A2-FB3390C05807}" type="datetimeFigureOut">
              <a:rPr lang="en-US"/>
              <a:pPr>
                <a:defRPr/>
              </a:pPr>
              <a:t>11/22/2024</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CFD58BEE-5225-4055-A571-B0E7545405C4}" type="slidenum">
              <a:rPr lang="en-US"/>
              <a:pPr>
                <a:defRPr/>
              </a:pPr>
              <a:t>‹#›</a:t>
            </a:fld>
            <a:endParaRPr lang="en-US"/>
          </a:p>
        </p:txBody>
      </p:sp>
    </p:spTree>
    <p:extLst>
      <p:ext uri="{BB962C8B-B14F-4D97-AF65-F5344CB8AC3E}">
        <p14:creationId xmlns:p14="http://schemas.microsoft.com/office/powerpoint/2010/main" val="619097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29874087-2B13-409D-A053-F94EAC981145}" type="datetimeFigureOut">
              <a:rPr lang="en-US"/>
              <a:pPr>
                <a:defRPr/>
              </a:pPr>
              <a:t>11/22/2024</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1762A1F7-1E70-4808-A017-24BED303C060}" type="slidenum">
              <a:rPr lang="en-US"/>
              <a:pPr>
                <a:defRPr/>
              </a:pPr>
              <a:t>‹#›</a:t>
            </a:fld>
            <a:endParaRPr lang="en-US"/>
          </a:p>
        </p:txBody>
      </p:sp>
    </p:spTree>
    <p:extLst>
      <p:ext uri="{BB962C8B-B14F-4D97-AF65-F5344CB8AC3E}">
        <p14:creationId xmlns:p14="http://schemas.microsoft.com/office/powerpoint/2010/main" val="2957632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49DF5CAE-FF43-4BE9-84CE-202D3091D790}" type="datetimeFigureOut">
              <a:rPr lang="en-US"/>
              <a:pPr>
                <a:defRPr/>
              </a:pPr>
              <a:t>11/22/2024</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C4864517-F813-4A71-BBBD-62D13771443F}" type="slidenum">
              <a:rPr lang="en-US"/>
              <a:pPr>
                <a:defRPr/>
              </a:pPr>
              <a:t>‹#›</a:t>
            </a:fld>
            <a:endParaRPr lang="en-US"/>
          </a:p>
        </p:txBody>
      </p:sp>
    </p:spTree>
    <p:extLst>
      <p:ext uri="{BB962C8B-B14F-4D97-AF65-F5344CB8AC3E}">
        <p14:creationId xmlns:p14="http://schemas.microsoft.com/office/powerpoint/2010/main" val="2994638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4882ADDE-6DBE-4F21-9BD7-E0A0151BC925}" type="datetimeFigureOut">
              <a:rPr lang="en-US"/>
              <a:pPr>
                <a:defRPr/>
              </a:pPr>
              <a:t>11/22/2024</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8B632D75-0C0E-4DCD-93EA-F60136CB1D88}" type="slidenum">
              <a:rPr lang="en-US"/>
              <a:pPr>
                <a:defRPr/>
              </a:pPr>
              <a:t>‹#›</a:t>
            </a:fld>
            <a:endParaRPr lang="en-US"/>
          </a:p>
        </p:txBody>
      </p:sp>
    </p:spTree>
    <p:extLst>
      <p:ext uri="{BB962C8B-B14F-4D97-AF65-F5344CB8AC3E}">
        <p14:creationId xmlns:p14="http://schemas.microsoft.com/office/powerpoint/2010/main" val="438286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56C0CA80-53DB-4490-BC06-D11E79071FBE}" type="datetimeFigureOut">
              <a:rPr lang="en-US"/>
              <a:pPr>
                <a:defRPr/>
              </a:pPr>
              <a:t>11/22/2024</a:t>
            </a:fld>
            <a:endParaRPr lang="en-US"/>
          </a:p>
        </p:txBody>
      </p:sp>
      <p:sp>
        <p:nvSpPr>
          <p:cNvPr id="5" name="Footer Placeholder 4"/>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6" name="Slide Number Placeholder 5"/>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3BCFA49E-A023-4C6E-A019-D942D587822F}" type="slidenum">
              <a:rPr lang="en-US"/>
              <a:pPr>
                <a:defRPr/>
              </a:pPr>
              <a:t>‹#›</a:t>
            </a:fld>
            <a:endParaRPr lang="en-US"/>
          </a:p>
        </p:txBody>
      </p:sp>
    </p:spTree>
    <p:extLst>
      <p:ext uri="{BB962C8B-B14F-4D97-AF65-F5344CB8AC3E}">
        <p14:creationId xmlns:p14="http://schemas.microsoft.com/office/powerpoint/2010/main" val="1595858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0A8DE75F-5EEB-4923-A9BA-1E8149536DE1}" type="datetimeFigureOut">
              <a:rPr lang="en-US"/>
              <a:pPr>
                <a:defRPr/>
              </a:pPr>
              <a:t>11/22/2024</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4EA63FD4-60FD-4EB9-B149-12270BE090A2}" type="slidenum">
              <a:rPr lang="en-US"/>
              <a:pPr>
                <a:defRPr/>
              </a:pPr>
              <a:t>‹#›</a:t>
            </a:fld>
            <a:endParaRPr lang="en-US"/>
          </a:p>
        </p:txBody>
      </p:sp>
    </p:spTree>
    <p:extLst>
      <p:ext uri="{BB962C8B-B14F-4D97-AF65-F5344CB8AC3E}">
        <p14:creationId xmlns:p14="http://schemas.microsoft.com/office/powerpoint/2010/main" val="1321913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6FACA9C2-AC16-435C-93B9-AD789A813A5B}" type="datetimeFigureOut">
              <a:rPr lang="en-US"/>
              <a:pPr>
                <a:defRPr/>
              </a:pPr>
              <a:t>11/22/2024</a:t>
            </a:fld>
            <a:endParaRPr lang="en-US"/>
          </a:p>
        </p:txBody>
      </p:sp>
      <p:sp>
        <p:nvSpPr>
          <p:cNvPr id="8" name="Footer Placeholder 7"/>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9" name="Slide Number Placeholder 8"/>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13D5A0A0-FAF6-4CF9-A201-635FE8E8DE44}" type="slidenum">
              <a:rPr lang="en-US"/>
              <a:pPr>
                <a:defRPr/>
              </a:pPr>
              <a:t>‹#›</a:t>
            </a:fld>
            <a:endParaRPr lang="en-US"/>
          </a:p>
        </p:txBody>
      </p:sp>
    </p:spTree>
    <p:extLst>
      <p:ext uri="{BB962C8B-B14F-4D97-AF65-F5344CB8AC3E}">
        <p14:creationId xmlns:p14="http://schemas.microsoft.com/office/powerpoint/2010/main" val="2971749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6FD2580B-36D3-4F19-8748-3F298794F990}" type="datetimeFigureOut">
              <a:rPr lang="en-US"/>
              <a:pPr>
                <a:defRPr/>
              </a:pPr>
              <a:t>11/22/2024</a:t>
            </a:fld>
            <a:endParaRPr lang="en-US"/>
          </a:p>
        </p:txBody>
      </p:sp>
      <p:sp>
        <p:nvSpPr>
          <p:cNvPr id="4" name="Footer Placeholder 3"/>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5" name="Slide Number Placeholder 4"/>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FD3D739D-A030-4268-B252-9BBD10CB5CF6}" type="slidenum">
              <a:rPr lang="en-US"/>
              <a:pPr>
                <a:defRPr/>
              </a:pPr>
              <a:t>‹#›</a:t>
            </a:fld>
            <a:endParaRPr lang="en-US"/>
          </a:p>
        </p:txBody>
      </p:sp>
    </p:spTree>
    <p:extLst>
      <p:ext uri="{BB962C8B-B14F-4D97-AF65-F5344CB8AC3E}">
        <p14:creationId xmlns:p14="http://schemas.microsoft.com/office/powerpoint/2010/main" val="2611094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4587601B-5ED9-43BC-8CB9-793E1D7E5951}" type="datetimeFigureOut">
              <a:rPr lang="en-US"/>
              <a:pPr>
                <a:defRPr/>
              </a:pPr>
              <a:t>11/22/2024</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7F02BBA1-0DBC-43A2-AF86-DF94E3280C9F}" type="slidenum">
              <a:rPr lang="en-US"/>
              <a:pPr>
                <a:defRPr/>
              </a:pPr>
              <a:t>‹#›</a:t>
            </a:fld>
            <a:endParaRPr lang="en-US"/>
          </a:p>
        </p:txBody>
      </p:sp>
    </p:spTree>
    <p:extLst>
      <p:ext uri="{BB962C8B-B14F-4D97-AF65-F5344CB8AC3E}">
        <p14:creationId xmlns:p14="http://schemas.microsoft.com/office/powerpoint/2010/main" val="2723928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B3EE4BFF-E76F-4D77-AC04-F03FBB43E7ED}" type="datetimeFigureOut">
              <a:rPr lang="en-US"/>
              <a:pPr>
                <a:defRPr/>
              </a:pPr>
              <a:t>11/22/2024</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C734F696-F67D-4F9A-8B9F-9E9BDB573916}" type="slidenum">
              <a:rPr lang="en-US"/>
              <a:pPr>
                <a:defRPr/>
              </a:pPr>
              <a:t>‹#›</a:t>
            </a:fld>
            <a:endParaRPr lang="en-US"/>
          </a:p>
        </p:txBody>
      </p:sp>
    </p:spTree>
    <p:extLst>
      <p:ext uri="{BB962C8B-B14F-4D97-AF65-F5344CB8AC3E}">
        <p14:creationId xmlns:p14="http://schemas.microsoft.com/office/powerpoint/2010/main" val="4251620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a:latin typeface="Tahoma" charset="0"/>
              </a:defRPr>
            </a:lvl1pPr>
          </a:lstStyle>
          <a:p>
            <a:pPr>
              <a:defRPr/>
            </a:pPr>
            <a:fld id="{FDB0453E-1CF8-407B-9ADC-0187017B761B}" type="datetimeFigureOut">
              <a:rPr lang="en-US"/>
              <a:pPr>
                <a:defRPr/>
              </a:pPr>
              <a:t>11/22/2024</a:t>
            </a:fld>
            <a:endParaRPr lang="en-US"/>
          </a:p>
        </p:txBody>
      </p:sp>
      <p:sp>
        <p:nvSpPr>
          <p:cNvPr id="6" name="Footer Placeholder 5"/>
          <p:cNvSpPr>
            <a:spLocks noGrp="1"/>
          </p:cNvSpPr>
          <p:nvPr>
            <p:ph type="ftr" sz="quarter" idx="11"/>
          </p:nvPr>
        </p:nvSpPr>
        <p:spPr/>
        <p:txBody>
          <a:bodyPr/>
          <a:lstStyle>
            <a:lvl1pPr fontAlgn="base">
              <a:spcBef>
                <a:spcPct val="0"/>
              </a:spcBef>
              <a:spcAft>
                <a:spcPct val="0"/>
              </a:spcAft>
              <a:defRPr>
                <a:latin typeface="Tahoma" charset="0"/>
              </a:defRPr>
            </a:lvl1pPr>
          </a:lstStyle>
          <a:p>
            <a:pPr>
              <a:defRPr/>
            </a:pPr>
            <a:endParaRPr lang="en-US"/>
          </a:p>
        </p:txBody>
      </p:sp>
      <p:sp>
        <p:nvSpPr>
          <p:cNvPr id="7" name="Slide Number Placeholder 6"/>
          <p:cNvSpPr>
            <a:spLocks noGrp="1"/>
          </p:cNvSpPr>
          <p:nvPr>
            <p:ph type="sldNum" sz="quarter" idx="12"/>
          </p:nvPr>
        </p:nvSpPr>
        <p:spPr/>
        <p:txBody>
          <a:bodyPr/>
          <a:lstStyle>
            <a:lvl1pPr fontAlgn="base">
              <a:spcBef>
                <a:spcPct val="0"/>
              </a:spcBef>
              <a:spcAft>
                <a:spcPct val="0"/>
              </a:spcAft>
              <a:defRPr>
                <a:latin typeface="Tahoma" charset="0"/>
              </a:defRPr>
            </a:lvl1pPr>
          </a:lstStyle>
          <a:p>
            <a:pPr>
              <a:defRPr/>
            </a:pPr>
            <a:fld id="{23C45C49-E0D5-4F05-853E-FF96E9354BA1}" type="slidenum">
              <a:rPr lang="en-US"/>
              <a:pPr>
                <a:defRPr/>
              </a:pPr>
              <a:t>‹#›</a:t>
            </a:fld>
            <a:endParaRPr lang="en-US"/>
          </a:p>
        </p:txBody>
      </p:sp>
    </p:spTree>
    <p:extLst>
      <p:ext uri="{BB962C8B-B14F-4D97-AF65-F5344CB8AC3E}">
        <p14:creationId xmlns:p14="http://schemas.microsoft.com/office/powerpoint/2010/main" val="2087746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ru-RU" smtClean="0"/>
              <a:t>Click to edit Master title style</a:t>
            </a:r>
          </a:p>
        </p:txBody>
      </p:sp>
      <p:sp>
        <p:nvSpPr>
          <p:cNvPr id="717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ru-RU" smtClean="0"/>
              <a:t>Click to edit Master text styles</a:t>
            </a:r>
          </a:p>
          <a:p>
            <a:pPr lvl="1"/>
            <a:r>
              <a:rPr lang="en-US" altLang="ru-RU" smtClean="0"/>
              <a:t>Second level</a:t>
            </a:r>
          </a:p>
          <a:p>
            <a:pPr lvl="2"/>
            <a:r>
              <a:rPr lang="en-US" altLang="ru-RU" smtClean="0"/>
              <a:t>Third level</a:t>
            </a:r>
          </a:p>
          <a:p>
            <a:pPr lvl="3"/>
            <a:r>
              <a:rPr lang="en-US" altLang="ru-RU" smtClean="0"/>
              <a:t>Fourth level</a:t>
            </a:r>
          </a:p>
          <a:p>
            <a:pPr lvl="4"/>
            <a:r>
              <a:rPr lang="en-US" altLang="ru-RU"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cs typeface="+mn-cs"/>
              </a:defRPr>
            </a:lvl1pPr>
          </a:lstStyle>
          <a:p>
            <a:pPr>
              <a:defRPr/>
            </a:pPr>
            <a:fld id="{52C20FDE-CF09-44ED-8AB0-D6774AE668FC}" type="datetimeFigureOut">
              <a:rPr lang="en-US"/>
              <a:pPr>
                <a:defRPr/>
              </a:pPr>
              <a:t>11/22/2024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cs typeface="+mn-cs"/>
              </a:defRPr>
            </a:lvl1pPr>
          </a:lstStyle>
          <a:p>
            <a:pPr>
              <a:defRPr/>
            </a:pPr>
            <a:fld id="{6D581038-2DDB-436D-882B-A3FD432CE69C}" type="slidenum">
              <a:rPr lang="en-US"/>
              <a:pPr>
                <a:defRPr/>
              </a:pPr>
              <a:t>‹#›</a:t>
            </a:fld>
            <a:endParaRPr lang="en-US"/>
          </a:p>
        </p:txBody>
      </p:sp>
    </p:spTree>
    <p:extLst>
      <p:ext uri="{BB962C8B-B14F-4D97-AF65-F5344CB8AC3E}">
        <p14:creationId xmlns:p14="http://schemas.microsoft.com/office/powerpoint/2010/main" val="5294608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36512" y="39650"/>
            <a:ext cx="9144000" cy="6858000"/>
          </a:xfrm>
          <a:custGeom>
            <a:avLst/>
            <a:gdLst>
              <a:gd name="connsiteX0" fmla="*/ 0 w 9144000"/>
              <a:gd name="connsiteY0" fmla="*/ 6858000 h 6858000"/>
              <a:gd name="connsiteX1" fmla="*/ 9144000 w 9144000"/>
              <a:gd name="connsiteY1" fmla="*/ 6858000 h 6858000"/>
              <a:gd name="connsiteX2" fmla="*/ 9144000 w 9144000"/>
              <a:gd name="connsiteY2" fmla="*/ 0 h 6858000"/>
              <a:gd name="connsiteX3" fmla="*/ 0 w 9144000"/>
              <a:gd name="connsiteY3" fmla="*/ 0 h 6858000"/>
              <a:gd name="connsiteX4" fmla="*/ 0 w 9144000"/>
              <a:gd name="connsiteY4" fmla="*/ 6858000 h 68580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6858000">
                <a:moveTo>
                  <a:pt x="0" y="6858000"/>
                </a:moveTo>
                <a:lnTo>
                  <a:pt x="9144000" y="6858000"/>
                </a:lnTo>
                <a:lnTo>
                  <a:pt x="9144000" y="0"/>
                </a:lnTo>
                <a:lnTo>
                  <a:pt x="0" y="0"/>
                </a:lnTo>
                <a:lnTo>
                  <a:pt x="0" y="68580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prstClr val="white"/>
              </a:solidFill>
            </a:endParaRPr>
          </a:p>
        </p:txBody>
      </p:sp>
      <p:pic>
        <p:nvPicPr>
          <p:cNvPr id="104452"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0232" y="6040578"/>
            <a:ext cx="8534400"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406400" y="3197746"/>
            <a:ext cx="8342064" cy="511037"/>
          </a:xfrm>
          <a:prstGeom prst="rect">
            <a:avLst/>
          </a:prstGeom>
          <a:noFill/>
        </p:spPr>
        <p:txBody>
          <a:bodyPr wrap="square" lIns="0" tIns="0" rIns="0">
            <a:spAutoFit/>
          </a:bodyPr>
          <a:lstStyle/>
          <a:p>
            <a:pPr algn="ctr">
              <a:lnSpc>
                <a:spcPts val="1800"/>
              </a:lnSpc>
              <a:tabLst>
                <a:tab pos="368300" algn="l"/>
                <a:tab pos="406400" algn="l"/>
              </a:tabLst>
              <a:defRPr/>
            </a:pPr>
            <a:r>
              <a:rPr lang="en-US" altLang="zh-CN" b="1" dirty="0">
                <a:solidFill>
                  <a:prstClr val="black"/>
                </a:solidFill>
                <a:cs typeface="Arial" charset="0"/>
              </a:rPr>
              <a:t>	</a:t>
            </a:r>
            <a:r>
              <a:rPr lang="ru-RU" altLang="zh-CN" b="1" dirty="0">
                <a:solidFill>
                  <a:prstClr val="black"/>
                </a:solidFill>
                <a:cs typeface="Arial" charset="0"/>
              </a:rPr>
              <a:t>Работа с обращениями граждан по вопросам обязательных требований в сфере государственного энергетического надзора в 2024 году</a:t>
            </a:r>
          </a:p>
        </p:txBody>
      </p:sp>
      <p:grpSp>
        <p:nvGrpSpPr>
          <p:cNvPr id="7" name="Group 17"/>
          <p:cNvGrpSpPr>
            <a:grpSpLocks/>
          </p:cNvGrpSpPr>
          <p:nvPr/>
        </p:nvGrpSpPr>
        <p:grpSpPr bwMode="auto">
          <a:xfrm>
            <a:off x="0" y="1052513"/>
            <a:ext cx="9144000" cy="441325"/>
            <a:chOff x="0" y="634"/>
            <a:chExt cx="5760" cy="278"/>
          </a:xfrm>
        </p:grpSpPr>
        <p:sp>
          <p:nvSpPr>
            <p:cNvPr id="8" name="Rectangle 37"/>
            <p:cNvSpPr>
              <a:spLocks noChangeArrowheads="1"/>
            </p:cNvSpPr>
            <p:nvPr/>
          </p:nvSpPr>
          <p:spPr bwMode="auto">
            <a:xfrm>
              <a:off x="0" y="634"/>
              <a:ext cx="5760" cy="59"/>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sp>
          <p:nvSpPr>
            <p:cNvPr id="9" name="Rectangle 38"/>
            <p:cNvSpPr>
              <a:spLocks noChangeArrowheads="1"/>
            </p:cNvSpPr>
            <p:nvPr/>
          </p:nvSpPr>
          <p:spPr bwMode="auto">
            <a:xfrm>
              <a:off x="0" y="746"/>
              <a:ext cx="5760" cy="166"/>
            </a:xfrm>
            <a:prstGeom prst="rect">
              <a:avLst/>
            </a:prstGeom>
            <a:gradFill rotWithShape="0">
              <a:gsLst>
                <a:gs pos="0">
                  <a:srgbClr val="003366"/>
                </a:gs>
                <a:gs pos="100000">
                  <a:srgbClr val="0000CC"/>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sp>
          <p:nvSpPr>
            <p:cNvPr id="10" name="Rectangle 39"/>
            <p:cNvSpPr>
              <a:spLocks noChangeArrowheads="1"/>
            </p:cNvSpPr>
            <p:nvPr/>
          </p:nvSpPr>
          <p:spPr bwMode="auto">
            <a:xfrm>
              <a:off x="0" y="689"/>
              <a:ext cx="5760" cy="81"/>
            </a:xfrm>
            <a:prstGeom prst="rect">
              <a:avLst/>
            </a:prstGeom>
            <a:solidFill>
              <a:srgbClr val="9933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2"/>
                </a:buClr>
                <a:buSzPct val="80000"/>
                <a:buFont typeface="Wingdings" pitchFamily="2" charset="2"/>
                <a:buChar char="l"/>
                <a:defRPr sz="3200">
                  <a:solidFill>
                    <a:schemeClr val="tx1"/>
                  </a:solidFill>
                  <a:latin typeface="Times New Roman" pitchFamily="18" charset="0"/>
                </a:defRPr>
              </a:lvl1pPr>
              <a:lvl2pPr marL="742950" indent="-285750" eaLnBrk="0" hangingPunct="0">
                <a:spcBef>
                  <a:spcPct val="20000"/>
                </a:spcBef>
                <a:buClr>
                  <a:schemeClr val="tx1"/>
                </a:buClr>
                <a:buSzPct val="90000"/>
                <a:buChar char="–"/>
                <a:defRPr sz="2800">
                  <a:solidFill>
                    <a:schemeClr val="tx1"/>
                  </a:solidFill>
                  <a:latin typeface="Times New Roman" pitchFamily="18" charset="0"/>
                </a:defRPr>
              </a:lvl2pPr>
              <a:lvl3pPr marL="1143000" indent="-228600" eaLnBrk="0" hangingPunct="0">
                <a:spcBef>
                  <a:spcPct val="20000"/>
                </a:spcBef>
                <a:buClr>
                  <a:schemeClr val="accent1"/>
                </a:buClr>
                <a:buSzPct val="60000"/>
                <a:buFont typeface="Wingdings" pitchFamily="2" charset="2"/>
                <a:buChar char="l"/>
                <a:defRPr sz="2400">
                  <a:solidFill>
                    <a:schemeClr val="tx1"/>
                  </a:solidFill>
                  <a:latin typeface="Times New Roman" pitchFamily="18" charset="0"/>
                </a:defRPr>
              </a:lvl3pPr>
              <a:lvl4pPr marL="1600200" indent="-228600" eaLnBrk="0" hangingPunct="0">
                <a:spcBef>
                  <a:spcPct val="20000"/>
                </a:spcBef>
                <a:buClr>
                  <a:schemeClr val="tx1"/>
                </a:buClr>
                <a:buChar char="–"/>
                <a:defRPr sz="2000">
                  <a:solidFill>
                    <a:schemeClr val="tx1"/>
                  </a:solidFill>
                  <a:latin typeface="Times New Roman" pitchFamily="18" charset="0"/>
                </a:defRPr>
              </a:lvl4pPr>
              <a:lvl5pPr marL="2057400" indent="-228600" eaLnBrk="0" hangingPunct="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1" hangingPunct="1">
                <a:spcBef>
                  <a:spcPct val="0"/>
                </a:spcBef>
                <a:buClrTx/>
                <a:buSzTx/>
                <a:buFontTx/>
                <a:buNone/>
              </a:pPr>
              <a:endParaRPr kumimoji="1" lang="ru-RU" altLang="ru-RU" sz="1400">
                <a:latin typeface="Arial" charset="0"/>
              </a:endParaRPr>
            </a:p>
          </p:txBody>
        </p:sp>
      </p:grpSp>
      <p:sp>
        <p:nvSpPr>
          <p:cNvPr id="12" name="TextBox 11"/>
          <p:cNvSpPr txBox="1"/>
          <p:nvPr/>
        </p:nvSpPr>
        <p:spPr>
          <a:xfrm>
            <a:off x="827584" y="124802"/>
            <a:ext cx="7920880" cy="923330"/>
          </a:xfrm>
          <a:prstGeom prst="rect">
            <a:avLst/>
          </a:prstGeom>
          <a:noFill/>
        </p:spPr>
        <p:txBody>
          <a:bodyPr wrap="square" rtlCol="0">
            <a:spAutoFit/>
          </a:bodyPr>
          <a:lstStyle/>
          <a:p>
            <a:pPr lvl="0" algn="ctr">
              <a:lnSpc>
                <a:spcPct val="90000"/>
              </a:lnSpc>
              <a:spcBef>
                <a:spcPct val="0"/>
              </a:spcBef>
            </a:pPr>
            <a:r>
              <a:rPr kumimoji="1" lang="ru-RU" altLang="ru-RU" sz="2000" b="1" dirty="0">
                <a:solidFill>
                  <a:schemeClr val="tx2">
                    <a:lumMod val="50000"/>
                  </a:schemeClr>
                </a:solidFill>
                <a:latin typeface="+mj-lt"/>
              </a:rPr>
              <a:t>Федеральная служба</a:t>
            </a:r>
          </a:p>
          <a:p>
            <a:pPr lvl="0" algn="ctr">
              <a:lnSpc>
                <a:spcPct val="90000"/>
              </a:lnSpc>
              <a:spcBef>
                <a:spcPct val="0"/>
              </a:spcBef>
            </a:pPr>
            <a:r>
              <a:rPr kumimoji="1" lang="ru-RU" altLang="ru-RU" sz="2000" b="1" dirty="0">
                <a:solidFill>
                  <a:schemeClr val="tx2">
                    <a:lumMod val="50000"/>
                  </a:schemeClr>
                </a:solidFill>
                <a:latin typeface="+mj-lt"/>
              </a:rPr>
              <a:t>по экологическому, технологическому и атомному надзору</a:t>
            </a:r>
          </a:p>
          <a:p>
            <a:pPr lvl="0" algn="ctr">
              <a:lnSpc>
                <a:spcPct val="90000"/>
              </a:lnSpc>
              <a:spcBef>
                <a:spcPct val="0"/>
              </a:spcBef>
            </a:pPr>
            <a:r>
              <a:rPr kumimoji="1" lang="ru-RU" altLang="ru-RU" sz="2000" b="1" dirty="0">
                <a:solidFill>
                  <a:schemeClr val="tx2">
                    <a:lumMod val="50000"/>
                  </a:schemeClr>
                </a:solidFill>
                <a:latin typeface="+mj-lt"/>
              </a:rPr>
              <a:t>Северо-Западное управление</a:t>
            </a:r>
          </a:p>
        </p:txBody>
      </p:sp>
      <p:pic>
        <p:nvPicPr>
          <p:cNvPr id="13"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39650"/>
            <a:ext cx="1162050" cy="1362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04555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47625"/>
            <a:ext cx="1162050" cy="13620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544074" y="476672"/>
            <a:ext cx="7234956" cy="523220"/>
          </a:xfrm>
          <a:prstGeom prst="rect">
            <a:avLst/>
          </a:prstGeom>
          <a:noFill/>
        </p:spPr>
        <p:txBody>
          <a:bodyPr wrap="square" rtlCol="0">
            <a:spAutoFit/>
          </a:bodyPr>
          <a:lstStyle/>
          <a:p>
            <a:pPr lvl="0" algn="ctr"/>
            <a:r>
              <a:rPr lang="ru-RU" altLang="zh-CN" sz="1400" b="1" dirty="0">
                <a:solidFill>
                  <a:prstClr val="black"/>
                </a:solidFill>
                <a:cs typeface="Arial" charset="0"/>
              </a:rPr>
              <a:t>Работа с обращениями граждан по вопросам обязательных требований в сфере государственного энергетического надзора в 2024 году</a:t>
            </a:r>
          </a:p>
        </p:txBody>
      </p:sp>
      <p:sp>
        <p:nvSpPr>
          <p:cNvPr id="3" name="TextBox 2"/>
          <p:cNvSpPr txBox="1"/>
          <p:nvPr/>
        </p:nvSpPr>
        <p:spPr>
          <a:xfrm>
            <a:off x="514915" y="1404392"/>
            <a:ext cx="8239478" cy="4247317"/>
          </a:xfrm>
          <a:prstGeom prst="rect">
            <a:avLst/>
          </a:prstGeom>
          <a:noFill/>
        </p:spPr>
        <p:txBody>
          <a:bodyPr wrap="square" rtlCol="0">
            <a:spAutoFit/>
          </a:bodyPr>
          <a:lstStyle/>
          <a:p>
            <a:pPr indent="450000" algn="just"/>
            <a:endParaRPr lang="ru-RU" sz="1400" dirty="0" smtClean="0"/>
          </a:p>
          <a:p>
            <a:pPr indent="450000" algn="just"/>
            <a:r>
              <a:rPr lang="ru-RU" sz="1600" dirty="0" smtClean="0"/>
              <a:t>При рассмотрении отдельных </a:t>
            </a:r>
            <a:r>
              <a:rPr lang="ru-RU" sz="1600" dirty="0"/>
              <a:t>обращений </a:t>
            </a:r>
            <a:r>
              <a:rPr lang="ru-RU" sz="1600" dirty="0" smtClean="0"/>
              <a:t>граждан по вопросам не входящим в компетенцию Северо-Западного управления </a:t>
            </a:r>
            <a:r>
              <a:rPr lang="ru-RU" sz="1600" dirty="0" err="1" smtClean="0"/>
              <a:t>Ростехнадзора</a:t>
            </a:r>
            <a:r>
              <a:rPr lang="ru-RU" sz="1600" dirty="0" smtClean="0"/>
              <a:t> его обращение направляется на </a:t>
            </a:r>
            <a:r>
              <a:rPr lang="ru-RU" sz="1600" dirty="0"/>
              <a:t>рассмотрение в другой государственный орган, орган местного самоуправления или иному должностному лицу в соответствии с их компетенцией. </a:t>
            </a:r>
            <a:endParaRPr lang="ru-RU" sz="1600" dirty="0" smtClean="0"/>
          </a:p>
          <a:p>
            <a:pPr indent="450000" algn="just"/>
            <a:r>
              <a:rPr lang="ru-RU" sz="1600" dirty="0" smtClean="0"/>
              <a:t> Например:</a:t>
            </a:r>
          </a:p>
          <a:p>
            <a:pPr indent="450000" algn="just"/>
            <a:endParaRPr lang="ru-RU" sz="1600" dirty="0" smtClean="0"/>
          </a:p>
          <a:p>
            <a:pPr indent="450000" algn="just"/>
            <a:r>
              <a:rPr lang="ru-RU" sz="1600" dirty="0" smtClean="0"/>
              <a:t>-по вопросам </a:t>
            </a:r>
            <a:r>
              <a:rPr lang="ru-RU" sz="1600" dirty="0"/>
              <a:t>возможного нарушения требований, установленных Правилами предоставления коммунальных услуг собственникам и пользователям помещений в многоквартирных домах и жилых домов (</a:t>
            </a:r>
            <a:r>
              <a:rPr lang="ru-RU" sz="1600" dirty="0" smtClean="0"/>
              <a:t>проблемы </a:t>
            </a:r>
            <a:r>
              <a:rPr lang="ru-RU" sz="1600" dirty="0"/>
              <a:t>технического состояния и эксплуатации электроустановок в жилых </a:t>
            </a:r>
            <a:r>
              <a:rPr lang="ru-RU" sz="1600" dirty="0" smtClean="0"/>
              <a:t>домах, неудовлетворительное </a:t>
            </a:r>
            <a:r>
              <a:rPr lang="ru-RU" sz="1600" dirty="0"/>
              <a:t>теплоснабжение жилого фонда</a:t>
            </a:r>
            <a:r>
              <a:rPr lang="ru-RU" sz="1600" dirty="0" smtClean="0"/>
              <a:t>) в органы </a:t>
            </a:r>
            <a:r>
              <a:rPr lang="ru-RU" sz="1600" dirty="0"/>
              <a:t>исполнительной власти субъектов Российской Федерации, осуществляющие региональный государственный жилищный </a:t>
            </a:r>
            <a:r>
              <a:rPr lang="ru-RU" sz="1600" dirty="0" smtClean="0"/>
              <a:t>надзор;</a:t>
            </a:r>
            <a:endParaRPr lang="ru-RU" sz="1600" dirty="0"/>
          </a:p>
          <a:p>
            <a:pPr indent="450000" algn="just"/>
            <a:endParaRPr lang="ru-RU" sz="1600" dirty="0" smtClean="0"/>
          </a:p>
          <a:p>
            <a:pPr indent="450000" algn="just"/>
            <a:r>
              <a:rPr lang="ru-RU" sz="1600" dirty="0" smtClean="0"/>
              <a:t>-по вопросам нарушения сроков технологического присоединения, превышения срока устранения </a:t>
            </a:r>
            <a:r>
              <a:rPr lang="ru-RU" sz="1600" dirty="0"/>
              <a:t>причин отключения и </a:t>
            </a:r>
            <a:r>
              <a:rPr lang="ru-RU" sz="1600" dirty="0" smtClean="0"/>
              <a:t>подачи </a:t>
            </a:r>
            <a:r>
              <a:rPr lang="ru-RU" sz="1600" dirty="0"/>
              <a:t>электроэнергии </a:t>
            </a:r>
            <a:r>
              <a:rPr lang="ru-RU" sz="1600" dirty="0" smtClean="0"/>
              <a:t>в </a:t>
            </a:r>
            <a:r>
              <a:rPr lang="ru-RU" sz="1600" dirty="0"/>
              <a:t>территориальные органы Федеральной антимонопольной </a:t>
            </a:r>
            <a:r>
              <a:rPr lang="ru-RU" sz="1600" dirty="0" smtClean="0"/>
              <a:t>службы.</a:t>
            </a:r>
          </a:p>
        </p:txBody>
      </p:sp>
    </p:spTree>
    <p:extLst>
      <p:ext uri="{BB962C8B-B14F-4D97-AF65-F5344CB8AC3E}">
        <p14:creationId xmlns:p14="http://schemas.microsoft.com/office/powerpoint/2010/main" val="29437829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47625"/>
            <a:ext cx="1162050" cy="13620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544074" y="476672"/>
            <a:ext cx="7234956" cy="523220"/>
          </a:xfrm>
          <a:prstGeom prst="rect">
            <a:avLst/>
          </a:prstGeom>
          <a:noFill/>
        </p:spPr>
        <p:txBody>
          <a:bodyPr wrap="square" rtlCol="0">
            <a:spAutoFit/>
          </a:bodyPr>
          <a:lstStyle/>
          <a:p>
            <a:pPr lvl="0" algn="ctr"/>
            <a:r>
              <a:rPr lang="ru-RU" altLang="zh-CN" sz="1400" b="1" dirty="0">
                <a:solidFill>
                  <a:prstClr val="black"/>
                </a:solidFill>
                <a:cs typeface="Arial" charset="0"/>
              </a:rPr>
              <a:t>Работа с обращениями граждан по вопросам обязательных требований в сфере государственного энергетического надзора в 2024 году</a:t>
            </a:r>
          </a:p>
        </p:txBody>
      </p:sp>
      <p:sp>
        <p:nvSpPr>
          <p:cNvPr id="3" name="TextBox 2"/>
          <p:cNvSpPr txBox="1"/>
          <p:nvPr/>
        </p:nvSpPr>
        <p:spPr>
          <a:xfrm>
            <a:off x="514915" y="1404392"/>
            <a:ext cx="8239478" cy="5201424"/>
          </a:xfrm>
          <a:prstGeom prst="rect">
            <a:avLst/>
          </a:prstGeom>
          <a:noFill/>
        </p:spPr>
        <p:txBody>
          <a:bodyPr wrap="square" rtlCol="0">
            <a:spAutoFit/>
          </a:bodyPr>
          <a:lstStyle/>
          <a:p>
            <a:pPr indent="450000" algn="just"/>
            <a:endParaRPr lang="ru-RU" sz="1400" dirty="0" smtClean="0"/>
          </a:p>
          <a:p>
            <a:pPr indent="450000" algn="just"/>
            <a:r>
              <a:rPr lang="ru-RU" sz="1600" dirty="0" smtClean="0"/>
              <a:t>По </a:t>
            </a:r>
            <a:r>
              <a:rPr lang="ru-RU" sz="1600" dirty="0"/>
              <a:t>вопросам различных нарушений в охранных зонах ЛЭП (размещение объектов в охранных зонах ЛЭП, проведение несанкционированных работ в охранных зонах ЛЭП и др</a:t>
            </a:r>
            <a:r>
              <a:rPr lang="ru-RU" sz="1600" dirty="0" smtClean="0"/>
              <a:t>.) в случаях если </a:t>
            </a:r>
            <a:r>
              <a:rPr lang="ru-RU" sz="1600" dirty="0"/>
              <a:t>нарушения </a:t>
            </a:r>
            <a:r>
              <a:rPr lang="ru-RU" sz="1600" dirty="0" smtClean="0"/>
              <a:t>допущены </a:t>
            </a:r>
            <a:r>
              <a:rPr lang="ru-RU" sz="1600" dirty="0"/>
              <a:t>потребителями электрической энергии, осуществляющими деятельность связанную с эксплуатацией </a:t>
            </a:r>
            <a:r>
              <a:rPr lang="ru-RU" sz="1600" dirty="0" err="1"/>
              <a:t>энергопринимающих</a:t>
            </a:r>
            <a:r>
              <a:rPr lang="ru-RU" sz="1600" dirty="0"/>
              <a:t> устройств, использующихся для бытовых нужд, а также других </a:t>
            </a:r>
            <a:r>
              <a:rPr lang="ru-RU" sz="1600" dirty="0" err="1"/>
              <a:t>энергопринимающих</a:t>
            </a:r>
            <a:r>
              <a:rPr lang="ru-RU" sz="1600" dirty="0"/>
              <a:t> устройств, суммарная максимальная мощность которых не превышает 150 киловатт с номинальным напряжением до 1000 В и которые присоединены к одному источнику </a:t>
            </a:r>
            <a:r>
              <a:rPr lang="ru-RU" sz="1600" dirty="0" smtClean="0"/>
              <a:t>электроснабжения </a:t>
            </a:r>
            <a:r>
              <a:rPr lang="ru-RU" sz="1600" dirty="0"/>
              <a:t>в </a:t>
            </a:r>
            <a:r>
              <a:rPr lang="ru-RU" sz="1600" dirty="0" smtClean="0"/>
              <a:t>адрес владельца объекта электросетевого хозяйства направляется информационное письмо </a:t>
            </a:r>
            <a:r>
              <a:rPr lang="ru-RU" sz="1600" dirty="0"/>
              <a:t>о недопустимости нарушения обязательных требований </a:t>
            </a:r>
            <a:r>
              <a:rPr lang="ru-RU" sz="1600" dirty="0" smtClean="0"/>
              <a:t>и </a:t>
            </a:r>
            <a:r>
              <a:rPr lang="ru-RU" sz="1600" dirty="0"/>
              <a:t>принятия необходимых мер по фактам нарушений в охранной зоне. </a:t>
            </a:r>
            <a:r>
              <a:rPr lang="ru-RU" sz="1600" dirty="0" smtClean="0"/>
              <a:t>Владелец </a:t>
            </a:r>
            <a:r>
              <a:rPr lang="ru-RU" sz="1600" dirty="0"/>
              <a:t>объекта электросетевого </a:t>
            </a:r>
            <a:r>
              <a:rPr lang="ru-RU" sz="1600" dirty="0" smtClean="0"/>
              <a:t>хозяйства </a:t>
            </a:r>
            <a:r>
              <a:rPr lang="ru-RU" sz="1600" dirty="0"/>
              <a:t>вправе в соответствии с законодательством Российской Федерации обратиться с требованием об устранении допущенных нарушений в суд и (или) органы исполнительной власти, уполномоченные на рассмотрение дел о соответствующих правонарушениях.</a:t>
            </a:r>
            <a:endParaRPr lang="ru-RU" sz="1600" dirty="0" smtClean="0"/>
          </a:p>
          <a:p>
            <a:pPr indent="450000" algn="just"/>
            <a:r>
              <a:rPr lang="ru-RU" sz="1600" dirty="0"/>
              <a:t>В случаях если нарушения допускаются со стороны владельца объекта электросетевого хозяйства (например в отношении не проведения вырубки деревьев и кустарников под проводами ЛЭП, не вывоз и хаотичное складирование порубочных остатков), владельцу объекта электросетевого хозяйства объявляется Предостережение о недопустимости нарушения обязательных требований.</a:t>
            </a:r>
          </a:p>
          <a:p>
            <a:pPr indent="450000" algn="just"/>
            <a:endParaRPr lang="ru-RU" sz="1400" dirty="0" smtClean="0"/>
          </a:p>
        </p:txBody>
      </p:sp>
    </p:spTree>
    <p:extLst>
      <p:ext uri="{BB962C8B-B14F-4D97-AF65-F5344CB8AC3E}">
        <p14:creationId xmlns:p14="http://schemas.microsoft.com/office/powerpoint/2010/main" val="40945003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47625"/>
            <a:ext cx="1162050" cy="13620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544074" y="476672"/>
            <a:ext cx="7234956" cy="523220"/>
          </a:xfrm>
          <a:prstGeom prst="rect">
            <a:avLst/>
          </a:prstGeom>
          <a:noFill/>
        </p:spPr>
        <p:txBody>
          <a:bodyPr wrap="square" rtlCol="0">
            <a:spAutoFit/>
          </a:bodyPr>
          <a:lstStyle/>
          <a:p>
            <a:pPr lvl="0" algn="ctr"/>
            <a:r>
              <a:rPr lang="ru-RU" altLang="zh-CN" sz="1400" b="1" dirty="0">
                <a:solidFill>
                  <a:prstClr val="black"/>
                </a:solidFill>
                <a:cs typeface="Arial" charset="0"/>
              </a:rPr>
              <a:t>Работа с обращениями граждан по вопросам обязательных требований в сфере государственного энергетического надзора в 2024 году</a:t>
            </a:r>
          </a:p>
        </p:txBody>
      </p:sp>
      <p:sp>
        <p:nvSpPr>
          <p:cNvPr id="3" name="TextBox 2"/>
          <p:cNvSpPr txBox="1"/>
          <p:nvPr/>
        </p:nvSpPr>
        <p:spPr>
          <a:xfrm>
            <a:off x="502284" y="1772816"/>
            <a:ext cx="8239478" cy="3939540"/>
          </a:xfrm>
          <a:prstGeom prst="rect">
            <a:avLst/>
          </a:prstGeom>
          <a:noFill/>
        </p:spPr>
        <p:txBody>
          <a:bodyPr wrap="square" rtlCol="0">
            <a:spAutoFit/>
          </a:bodyPr>
          <a:lstStyle/>
          <a:p>
            <a:pPr indent="450000" algn="just"/>
            <a:endParaRPr lang="ru-RU" sz="1400" dirty="0" smtClean="0"/>
          </a:p>
          <a:p>
            <a:pPr indent="450000" algn="just"/>
            <a:r>
              <a:rPr lang="ru-RU" sz="1600" dirty="0" smtClean="0"/>
              <a:t>В отдельных случаях когда осуществление </a:t>
            </a:r>
            <a:r>
              <a:rPr lang="ru-RU" sz="1600" dirty="0"/>
              <a:t>федерального государственного энергетического надзора в сфере электроэнергетики в отношении </a:t>
            </a:r>
            <a:r>
              <a:rPr lang="ru-RU" sz="1600" dirty="0" smtClean="0"/>
              <a:t>юридических лиц не </a:t>
            </a:r>
            <a:r>
              <a:rPr lang="ru-RU" sz="1600" dirty="0"/>
              <a:t>представляется </a:t>
            </a:r>
            <a:r>
              <a:rPr lang="ru-RU" sz="1600" dirty="0" smtClean="0"/>
              <a:t>возможным в силу законодательных ограничений (например за электроустановками </a:t>
            </a:r>
            <a:r>
              <a:rPr lang="ru-RU" sz="1600" dirty="0"/>
              <a:t>в различных объединениях садоводов </a:t>
            </a:r>
            <a:r>
              <a:rPr lang="ru-RU" sz="1600" dirty="0" smtClean="0"/>
              <a:t>СНТ</a:t>
            </a:r>
            <a:r>
              <a:rPr lang="ru-RU" sz="1600" dirty="0"/>
              <a:t>, ДНП и др</a:t>
            </a:r>
            <a:r>
              <a:rPr lang="ru-RU" sz="1600" dirty="0" smtClean="0"/>
              <a:t>.) или профилактические меры в виде объявления предостережения остаются без внимания со </a:t>
            </a:r>
            <a:r>
              <a:rPr lang="ru-RU" sz="1600" dirty="0"/>
              <a:t>стороны </a:t>
            </a:r>
            <a:r>
              <a:rPr lang="ru-RU" sz="1600" dirty="0" smtClean="0"/>
              <a:t>владельцев объектов </a:t>
            </a:r>
            <a:r>
              <a:rPr lang="ru-RU" sz="1600" dirty="0"/>
              <a:t>электросетевого </a:t>
            </a:r>
            <a:r>
              <a:rPr lang="ru-RU" sz="1600" dirty="0" smtClean="0"/>
              <a:t>хозяйства и потребителей электрической энергии, Северо-Западное </a:t>
            </a:r>
            <a:r>
              <a:rPr lang="ru-RU" sz="1600" dirty="0"/>
              <a:t>управление </a:t>
            </a:r>
            <a:r>
              <a:rPr lang="ru-RU" sz="1600" dirty="0" err="1"/>
              <a:t>Ростехнадзора</a:t>
            </a:r>
            <a:r>
              <a:rPr lang="ru-RU" sz="1600" dirty="0"/>
              <a:t> обращается в органы прокуратуры с просьбой о проведении проверки органами прокуратуры в отношении этих юридических лиц на предмет соблюдения требований законодательства в сфере электроэнергетики, с привлечением в качестве специалистов должностных лиц Северо-Западного управления </a:t>
            </a:r>
            <a:r>
              <a:rPr lang="ru-RU" sz="1600" dirty="0" err="1" smtClean="0"/>
              <a:t>Ростехнадзора</a:t>
            </a:r>
            <a:r>
              <a:rPr lang="ru-RU" sz="1600" dirty="0" smtClean="0"/>
              <a:t> и применения к вышеуказанным лицам мер прокурорского реагирования.</a:t>
            </a:r>
            <a:endParaRPr lang="ru-RU" sz="1600" dirty="0"/>
          </a:p>
          <a:p>
            <a:pPr indent="450000" algn="just"/>
            <a:r>
              <a:rPr lang="ru-RU" sz="1600" dirty="0" smtClean="0"/>
              <a:t> </a:t>
            </a:r>
            <a:r>
              <a:rPr lang="ru-RU" sz="1600" dirty="0"/>
              <a:t>Все это позволяет должностным лицам обеспечить объективное, всестороннее и своевременное рассмотрение обращений граждан.</a:t>
            </a:r>
          </a:p>
          <a:p>
            <a:pPr indent="450000" algn="just"/>
            <a:endParaRPr lang="ru-RU" sz="1400" dirty="0" smtClean="0"/>
          </a:p>
          <a:p>
            <a:pPr indent="450000" algn="just"/>
            <a:endParaRPr lang="ru-RU" sz="1400" dirty="0" smtClean="0"/>
          </a:p>
        </p:txBody>
      </p:sp>
    </p:spTree>
    <p:extLst>
      <p:ext uri="{BB962C8B-B14F-4D97-AF65-F5344CB8AC3E}">
        <p14:creationId xmlns:p14="http://schemas.microsoft.com/office/powerpoint/2010/main" val="34859731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47625"/>
            <a:ext cx="1162050" cy="13620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544074" y="476672"/>
            <a:ext cx="7234956" cy="523220"/>
          </a:xfrm>
          <a:prstGeom prst="rect">
            <a:avLst/>
          </a:prstGeom>
          <a:noFill/>
        </p:spPr>
        <p:txBody>
          <a:bodyPr wrap="square" rtlCol="0">
            <a:spAutoFit/>
          </a:bodyPr>
          <a:lstStyle/>
          <a:p>
            <a:pPr lvl="0" algn="ctr"/>
            <a:r>
              <a:rPr lang="ru-RU" altLang="zh-CN" sz="1400" b="1" dirty="0">
                <a:solidFill>
                  <a:prstClr val="black"/>
                </a:solidFill>
                <a:cs typeface="Arial" charset="0"/>
              </a:rPr>
              <a:t>Работа с обращениями граждан по вопросам обязательных требований в сфере государственного энергетического надзора в 2024 году</a:t>
            </a:r>
          </a:p>
        </p:txBody>
      </p:sp>
      <p:sp>
        <p:nvSpPr>
          <p:cNvPr id="2" name="Объект 1"/>
          <p:cNvSpPr>
            <a:spLocks noGrp="1"/>
          </p:cNvSpPr>
          <p:nvPr>
            <p:ph idx="1"/>
          </p:nvPr>
        </p:nvSpPr>
        <p:spPr>
          <a:xfrm>
            <a:off x="611560" y="1700808"/>
            <a:ext cx="8229600" cy="2376265"/>
          </a:xfrm>
        </p:spPr>
        <p:txBody>
          <a:bodyPr/>
          <a:lstStyle/>
          <a:p>
            <a:pPr marL="0" indent="0" algn="ctr">
              <a:buNone/>
            </a:pPr>
            <a:endParaRPr lang="ru-RU" dirty="0" smtClean="0"/>
          </a:p>
          <a:p>
            <a:pPr marL="0" indent="0" algn="ctr">
              <a:buNone/>
            </a:pPr>
            <a:endParaRPr lang="ru-RU" dirty="0"/>
          </a:p>
          <a:p>
            <a:pPr marL="0" indent="0" algn="ctr">
              <a:buNone/>
            </a:pPr>
            <a:r>
              <a:rPr lang="ru-RU" sz="2000" dirty="0" smtClean="0">
                <a:effectLst>
                  <a:outerShdw blurRad="38100" dist="38100" dir="2700000" algn="tl">
                    <a:srgbClr val="000000">
                      <a:alpha val="43137"/>
                    </a:srgbClr>
                  </a:outerShdw>
                </a:effectLst>
              </a:rPr>
              <a:t>Спасибо за внимание</a:t>
            </a:r>
            <a:endParaRPr lang="ru-RU" sz="2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563156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47625"/>
            <a:ext cx="1162050" cy="136207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1337739" y="1018494"/>
            <a:ext cx="7200800" cy="369332"/>
          </a:xfrm>
          <a:prstGeom prst="rect">
            <a:avLst/>
          </a:prstGeom>
          <a:noFill/>
        </p:spPr>
        <p:txBody>
          <a:bodyPr wrap="square" rtlCol="0">
            <a:spAutoFit/>
          </a:bodyPr>
          <a:lstStyle/>
          <a:p>
            <a:pPr algn="ctr"/>
            <a:r>
              <a:rPr lang="ru-RU" b="1" dirty="0" smtClean="0">
                <a:solidFill>
                  <a:prstClr val="black"/>
                </a:solidFill>
              </a:rPr>
              <a:t> </a:t>
            </a:r>
            <a:endParaRPr lang="ru-RU" b="1" dirty="0">
              <a:solidFill>
                <a:prstClr val="black"/>
              </a:solidFill>
            </a:endParaRPr>
          </a:p>
        </p:txBody>
      </p:sp>
      <p:sp>
        <p:nvSpPr>
          <p:cNvPr id="6" name="TextBox 5"/>
          <p:cNvSpPr txBox="1"/>
          <p:nvPr/>
        </p:nvSpPr>
        <p:spPr>
          <a:xfrm>
            <a:off x="1403648" y="451391"/>
            <a:ext cx="7234956" cy="523220"/>
          </a:xfrm>
          <a:prstGeom prst="rect">
            <a:avLst/>
          </a:prstGeom>
          <a:noFill/>
        </p:spPr>
        <p:txBody>
          <a:bodyPr wrap="square" rtlCol="0">
            <a:spAutoFit/>
          </a:bodyPr>
          <a:lstStyle/>
          <a:p>
            <a:pPr algn="ctr"/>
            <a:r>
              <a:rPr lang="ru-RU" altLang="zh-CN" sz="1400" b="1" dirty="0">
                <a:solidFill>
                  <a:prstClr val="black"/>
                </a:solidFill>
                <a:cs typeface="Arial" charset="0"/>
              </a:rPr>
              <a:t>Работа с обращениями граждан по вопросам обязательных требований в сфере государственного энергетического надзора в 2024 году</a:t>
            </a:r>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9004" y="1409700"/>
            <a:ext cx="8229600" cy="452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539551" y="1556792"/>
            <a:ext cx="8280919" cy="5047536"/>
          </a:xfrm>
          <a:prstGeom prst="rect">
            <a:avLst/>
          </a:prstGeom>
          <a:noFill/>
        </p:spPr>
        <p:txBody>
          <a:bodyPr wrap="square" rtlCol="0">
            <a:spAutoFit/>
          </a:bodyPr>
          <a:lstStyle/>
          <a:p>
            <a:pPr algn="ctr"/>
            <a:r>
              <a:rPr lang="ru-RU" sz="1400" b="1" dirty="0" smtClean="0">
                <a:solidFill>
                  <a:prstClr val="black"/>
                </a:solidFill>
              </a:rPr>
              <a:t>Федеральный </a:t>
            </a:r>
            <a:r>
              <a:rPr lang="ru-RU" sz="1400" b="1" dirty="0">
                <a:solidFill>
                  <a:prstClr val="black"/>
                </a:solidFill>
              </a:rPr>
              <a:t>закон от 02.05.2006 № 59-ФЗ </a:t>
            </a:r>
            <a:endParaRPr lang="ru-RU" sz="1400" b="1" dirty="0" smtClean="0">
              <a:solidFill>
                <a:prstClr val="black"/>
              </a:solidFill>
            </a:endParaRPr>
          </a:p>
          <a:p>
            <a:pPr algn="ctr"/>
            <a:r>
              <a:rPr lang="ru-RU" sz="1400" b="1" dirty="0" smtClean="0">
                <a:solidFill>
                  <a:prstClr val="black"/>
                </a:solidFill>
              </a:rPr>
              <a:t>«О </a:t>
            </a:r>
            <a:r>
              <a:rPr lang="ru-RU" sz="1400" b="1" dirty="0">
                <a:solidFill>
                  <a:prstClr val="black"/>
                </a:solidFill>
              </a:rPr>
              <a:t>порядке рассмотрения обращений граждан Российской </a:t>
            </a:r>
            <a:r>
              <a:rPr lang="ru-RU" sz="1400" b="1" dirty="0" smtClean="0">
                <a:solidFill>
                  <a:prstClr val="black"/>
                </a:solidFill>
              </a:rPr>
              <a:t>Федерации»</a:t>
            </a:r>
          </a:p>
          <a:p>
            <a:pPr algn="ctr"/>
            <a:endParaRPr lang="ru-RU" sz="1400" b="1" dirty="0" smtClean="0">
              <a:solidFill>
                <a:prstClr val="black"/>
              </a:solidFill>
            </a:endParaRPr>
          </a:p>
          <a:p>
            <a:pPr indent="450000" algn="just"/>
            <a:r>
              <a:rPr lang="ru-RU" sz="1400" dirty="0" smtClean="0">
                <a:solidFill>
                  <a:prstClr val="black"/>
                </a:solidFill>
              </a:rPr>
              <a:t>Данным Федеральным </a:t>
            </a:r>
            <a:r>
              <a:rPr lang="ru-RU" sz="1400" dirty="0">
                <a:solidFill>
                  <a:prstClr val="black"/>
                </a:solidFill>
              </a:rPr>
              <a:t>законом регулируются правоотношения, связанные с реализацией гражданином Российской Федерации (далее также - гражданин) закрепленного за ним Конституцией Российской Федерации права на обращение в государственные органы и органы местного самоуправления, а также устанавливается порядок рассмотрения обращений граждан государственными органами, органами местного самоуправления и должностными </a:t>
            </a:r>
            <a:r>
              <a:rPr lang="ru-RU" sz="1400" dirty="0" smtClean="0">
                <a:solidFill>
                  <a:prstClr val="black"/>
                </a:solidFill>
              </a:rPr>
              <a:t>лицами.</a:t>
            </a:r>
          </a:p>
          <a:p>
            <a:pPr indent="450000" algn="just"/>
            <a:r>
              <a:rPr lang="ru-RU" sz="1400" dirty="0" smtClean="0">
                <a:solidFill>
                  <a:prstClr val="black"/>
                </a:solidFill>
              </a:rPr>
              <a:t>Установленный </a:t>
            </a:r>
            <a:r>
              <a:rPr lang="ru-RU" sz="1400" dirty="0">
                <a:solidFill>
                  <a:prstClr val="black"/>
                </a:solidFill>
              </a:rPr>
              <a:t>настоящим Федеральным законом порядок рассмотрения обращений граждан распространяется на все обращения граждан, за исключением обращений, которые подлежат рассмотрению в порядке, установленном федеральными конституционными законами и иными федеральными законами</a:t>
            </a:r>
            <a:r>
              <a:rPr lang="ru-RU" sz="1400" dirty="0" smtClean="0">
                <a:solidFill>
                  <a:prstClr val="black"/>
                </a:solidFill>
              </a:rPr>
              <a:t>.</a:t>
            </a:r>
          </a:p>
          <a:p>
            <a:pPr algn="ctr"/>
            <a:endParaRPr lang="ru-RU" sz="1400" b="1" dirty="0" smtClean="0">
              <a:solidFill>
                <a:prstClr val="black"/>
              </a:solidFill>
            </a:endParaRPr>
          </a:p>
          <a:p>
            <a:pPr algn="ctr"/>
            <a:r>
              <a:rPr lang="ru-RU" sz="1400" b="1" dirty="0" smtClean="0">
                <a:solidFill>
                  <a:prstClr val="black"/>
                </a:solidFill>
              </a:rPr>
              <a:t>Статья </a:t>
            </a:r>
            <a:r>
              <a:rPr lang="ru-RU" sz="1400" b="1" dirty="0">
                <a:solidFill>
                  <a:prstClr val="black"/>
                </a:solidFill>
              </a:rPr>
              <a:t>12. Сроки рассмотрения письменного обращения</a:t>
            </a:r>
          </a:p>
          <a:p>
            <a:pPr algn="just"/>
            <a:endParaRPr lang="ru-RU" sz="1400" dirty="0">
              <a:solidFill>
                <a:prstClr val="black"/>
              </a:solidFill>
            </a:endParaRPr>
          </a:p>
          <a:p>
            <a:pPr indent="450000" algn="just"/>
            <a:r>
              <a:rPr lang="ru-RU" sz="1400" dirty="0" smtClean="0">
                <a:solidFill>
                  <a:prstClr val="black"/>
                </a:solidFill>
              </a:rPr>
              <a:t>Письменное </a:t>
            </a:r>
            <a:r>
              <a:rPr lang="ru-RU" sz="1400" dirty="0">
                <a:solidFill>
                  <a:prstClr val="black"/>
                </a:solidFill>
              </a:rPr>
              <a:t>обращение, поступившее в государственный орган, орган местного самоуправления или должностному лицу в соответствии с их компетенцией, </a:t>
            </a:r>
            <a:r>
              <a:rPr lang="ru-RU" sz="1400" u="sng" dirty="0">
                <a:solidFill>
                  <a:prstClr val="black"/>
                </a:solidFill>
              </a:rPr>
              <a:t>рассматривается в течение 30 дней </a:t>
            </a:r>
            <a:r>
              <a:rPr lang="ru-RU" sz="1400" dirty="0">
                <a:solidFill>
                  <a:prstClr val="black"/>
                </a:solidFill>
              </a:rPr>
              <a:t>со дня регистрации письменного </a:t>
            </a:r>
            <a:r>
              <a:rPr lang="ru-RU" sz="1400" dirty="0" smtClean="0">
                <a:solidFill>
                  <a:prstClr val="black"/>
                </a:solidFill>
              </a:rPr>
              <a:t>обращения.</a:t>
            </a:r>
            <a:endParaRPr lang="ru-RU" sz="1400" dirty="0">
              <a:solidFill>
                <a:prstClr val="black"/>
              </a:solidFill>
            </a:endParaRPr>
          </a:p>
          <a:p>
            <a:pPr indent="450000" algn="just"/>
            <a:r>
              <a:rPr lang="ru-RU" sz="1400" dirty="0" smtClean="0">
                <a:solidFill>
                  <a:prstClr val="black"/>
                </a:solidFill>
              </a:rPr>
              <a:t>В </a:t>
            </a:r>
            <a:r>
              <a:rPr lang="ru-RU" sz="1400" dirty="0">
                <a:solidFill>
                  <a:prstClr val="black"/>
                </a:solidFill>
              </a:rPr>
              <a:t>исключительных случаях, а также в случае направления запроса, предусмотренного частью 2 статьи 10 настоящего Федерального закона, руководитель государственного органа или органа местного самоуправления, должностное лицо либо уполномоченное на то лицо </a:t>
            </a:r>
            <a:r>
              <a:rPr lang="ru-RU" sz="1400" u="sng" dirty="0">
                <a:solidFill>
                  <a:prstClr val="black"/>
                </a:solidFill>
              </a:rPr>
              <a:t>вправе продлить срок рассмотрения обращения не более чем на 30 дней</a:t>
            </a:r>
            <a:r>
              <a:rPr lang="ru-RU" sz="1400" dirty="0">
                <a:solidFill>
                  <a:prstClr val="black"/>
                </a:solidFill>
              </a:rPr>
              <a:t>, уведомив о продлении срока его рассмотрения гражданина, направившего обращение</a:t>
            </a:r>
            <a:r>
              <a:rPr lang="ru-RU" sz="1400" dirty="0" smtClean="0">
                <a:solidFill>
                  <a:prstClr val="black"/>
                </a:solidFill>
              </a:rPr>
              <a:t>.</a:t>
            </a:r>
            <a:endParaRPr lang="ru-RU" sz="1400" dirty="0">
              <a:solidFill>
                <a:prstClr val="black"/>
              </a:solidFill>
            </a:endParaRPr>
          </a:p>
        </p:txBody>
      </p:sp>
    </p:spTree>
    <p:extLst>
      <p:ext uri="{BB962C8B-B14F-4D97-AF65-F5344CB8AC3E}">
        <p14:creationId xmlns:p14="http://schemas.microsoft.com/office/powerpoint/2010/main" val="19910980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47625"/>
            <a:ext cx="1162050" cy="13620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533588" y="502024"/>
            <a:ext cx="7234956" cy="523220"/>
          </a:xfrm>
          <a:prstGeom prst="rect">
            <a:avLst/>
          </a:prstGeom>
          <a:noFill/>
        </p:spPr>
        <p:txBody>
          <a:bodyPr wrap="square" rtlCol="0">
            <a:spAutoFit/>
          </a:bodyPr>
          <a:lstStyle/>
          <a:p>
            <a:pPr algn="ctr"/>
            <a:r>
              <a:rPr lang="ru-RU" altLang="zh-CN" sz="1400" b="1" dirty="0">
                <a:solidFill>
                  <a:prstClr val="black"/>
                </a:solidFill>
                <a:cs typeface="Arial" charset="0"/>
              </a:rPr>
              <a:t>Работа с обращениями граждан по вопросам обязательных требований в сфере государственного энергетического надзора в 2024 году</a:t>
            </a:r>
          </a:p>
        </p:txBody>
      </p:sp>
      <p:sp>
        <p:nvSpPr>
          <p:cNvPr id="7" name="TextBox 6"/>
          <p:cNvSpPr txBox="1"/>
          <p:nvPr/>
        </p:nvSpPr>
        <p:spPr>
          <a:xfrm>
            <a:off x="539552" y="1484784"/>
            <a:ext cx="8253307" cy="4401205"/>
          </a:xfrm>
          <a:prstGeom prst="rect">
            <a:avLst/>
          </a:prstGeom>
          <a:noFill/>
        </p:spPr>
        <p:txBody>
          <a:bodyPr wrap="square" rtlCol="0">
            <a:spAutoFit/>
          </a:bodyPr>
          <a:lstStyle/>
          <a:p>
            <a:pPr algn="ctr"/>
            <a:r>
              <a:rPr lang="ru-RU" sz="1400" b="1" dirty="0">
                <a:solidFill>
                  <a:prstClr val="black"/>
                </a:solidFill>
              </a:rPr>
              <a:t>Федеральный закон от 31.07.2020 № 248-ФЗ </a:t>
            </a:r>
          </a:p>
          <a:p>
            <a:pPr algn="ctr"/>
            <a:r>
              <a:rPr lang="ru-RU" sz="1400" b="1" dirty="0">
                <a:solidFill>
                  <a:prstClr val="black"/>
                </a:solidFill>
              </a:rPr>
              <a:t>"О государственном контроле (надзоре) и муниципальном контроле в Российской Федерации"</a:t>
            </a:r>
          </a:p>
          <a:p>
            <a:pPr algn="just"/>
            <a:endParaRPr lang="ru-RU" sz="1400" dirty="0">
              <a:solidFill>
                <a:prstClr val="black"/>
              </a:solidFill>
            </a:endParaRPr>
          </a:p>
          <a:p>
            <a:pPr indent="450000" algn="just"/>
            <a:endParaRPr lang="ru-RU" sz="1400" dirty="0" smtClean="0">
              <a:solidFill>
                <a:prstClr val="black"/>
              </a:solidFill>
            </a:endParaRPr>
          </a:p>
          <a:p>
            <a:pPr indent="450000" algn="just"/>
            <a:r>
              <a:rPr lang="ru-RU" sz="1400" u="sng" dirty="0" smtClean="0">
                <a:solidFill>
                  <a:prstClr val="black"/>
                </a:solidFill>
              </a:rPr>
              <a:t>Статья </a:t>
            </a:r>
            <a:r>
              <a:rPr lang="ru-RU" sz="1400" u="sng" dirty="0">
                <a:solidFill>
                  <a:prstClr val="black"/>
                </a:solidFill>
              </a:rPr>
              <a:t>59. Особенности рассмотрения обращений (заявлений) граждан и организаций, содержащих сведения о причинении вреда (ущерба) или об угрозе причинения вреда (ущерба) охраняемым законом </a:t>
            </a:r>
            <a:r>
              <a:rPr lang="ru-RU" sz="1400" u="sng" dirty="0" smtClean="0">
                <a:solidFill>
                  <a:prstClr val="black"/>
                </a:solidFill>
              </a:rPr>
              <a:t>ценностям</a:t>
            </a:r>
          </a:p>
          <a:p>
            <a:pPr indent="450000" algn="just"/>
            <a:endParaRPr lang="ru-RU" sz="1400" dirty="0" smtClean="0">
              <a:solidFill>
                <a:prstClr val="black"/>
              </a:solidFill>
            </a:endParaRPr>
          </a:p>
          <a:p>
            <a:pPr indent="450000" algn="just"/>
            <a:r>
              <a:rPr lang="ru-RU" sz="1400" dirty="0" smtClean="0">
                <a:solidFill>
                  <a:prstClr val="black"/>
                </a:solidFill>
              </a:rPr>
              <a:t>Обращения граждан </a:t>
            </a:r>
            <a:r>
              <a:rPr lang="ru-RU" sz="1400" dirty="0">
                <a:solidFill>
                  <a:prstClr val="black"/>
                </a:solidFill>
              </a:rPr>
              <a:t>и организаций, содержащие сведения о причинении вреда (ущерба) или об угрозе причинения вреда (ущерба) охраняемым законом ценностям, принимаются контрольным (надзорным) органом к </a:t>
            </a:r>
            <a:r>
              <a:rPr lang="ru-RU" sz="1400" dirty="0" smtClean="0">
                <a:solidFill>
                  <a:prstClr val="black"/>
                </a:solidFill>
              </a:rPr>
              <a:t>рассмотрению:</a:t>
            </a:r>
          </a:p>
          <a:p>
            <a:pPr indent="450000" algn="just"/>
            <a:r>
              <a:rPr lang="ru-RU" sz="1400" dirty="0" smtClean="0">
                <a:solidFill>
                  <a:prstClr val="black"/>
                </a:solidFill>
              </a:rPr>
              <a:t>при </a:t>
            </a:r>
            <a:r>
              <a:rPr lang="ru-RU" sz="1400" dirty="0">
                <a:solidFill>
                  <a:prstClr val="black"/>
                </a:solidFill>
              </a:rPr>
              <a:t>подаче таких обращений </a:t>
            </a:r>
            <a:r>
              <a:rPr lang="ru-RU" sz="1400" u="sng" dirty="0" smtClean="0">
                <a:solidFill>
                  <a:prstClr val="black"/>
                </a:solidFill>
              </a:rPr>
              <a:t>непосредственно </a:t>
            </a:r>
            <a:r>
              <a:rPr lang="ru-RU" sz="1400" u="sng" dirty="0">
                <a:solidFill>
                  <a:prstClr val="black"/>
                </a:solidFill>
              </a:rPr>
              <a:t>в контрольный (надзорный) орган </a:t>
            </a:r>
            <a:r>
              <a:rPr lang="ru-RU" sz="1400" u="sng" dirty="0" smtClean="0">
                <a:solidFill>
                  <a:prstClr val="black"/>
                </a:solidFill>
              </a:rPr>
              <a:t>лично </a:t>
            </a:r>
            <a:r>
              <a:rPr lang="ru-RU" sz="1400" u="sng" dirty="0">
                <a:solidFill>
                  <a:prstClr val="black"/>
                </a:solidFill>
              </a:rPr>
              <a:t>с предъявлением документа</a:t>
            </a:r>
            <a:r>
              <a:rPr lang="ru-RU" sz="1400" dirty="0">
                <a:solidFill>
                  <a:prstClr val="black"/>
                </a:solidFill>
              </a:rPr>
              <a:t>, удостоверяющего личность гражданина, а для представителя гражданина или организации - документа, подтверждающего его полномочия</a:t>
            </a:r>
            <a:r>
              <a:rPr lang="ru-RU" sz="1400" dirty="0" smtClean="0">
                <a:solidFill>
                  <a:prstClr val="black"/>
                </a:solidFill>
              </a:rPr>
              <a:t>; </a:t>
            </a:r>
          </a:p>
          <a:p>
            <a:pPr indent="450000" algn="just"/>
            <a:r>
              <a:rPr lang="ru-RU" sz="1400" dirty="0" smtClean="0">
                <a:solidFill>
                  <a:prstClr val="black"/>
                </a:solidFill>
              </a:rPr>
              <a:t>при </a:t>
            </a:r>
            <a:r>
              <a:rPr lang="ru-RU" sz="1400" dirty="0">
                <a:solidFill>
                  <a:prstClr val="black"/>
                </a:solidFill>
              </a:rPr>
              <a:t>подаче таких обращений </a:t>
            </a:r>
            <a:r>
              <a:rPr lang="ru-RU" sz="1400" u="sng" dirty="0" smtClean="0">
                <a:solidFill>
                  <a:prstClr val="black"/>
                </a:solidFill>
              </a:rPr>
              <a:t>после </a:t>
            </a:r>
            <a:r>
              <a:rPr lang="ru-RU" sz="1400" u="sng" dirty="0">
                <a:solidFill>
                  <a:prstClr val="black"/>
                </a:solidFill>
              </a:rPr>
              <a:t>прохождения идентификации и аутентификации заявителя </a:t>
            </a:r>
            <a:r>
              <a:rPr lang="ru-RU" sz="1400" dirty="0">
                <a:solidFill>
                  <a:prstClr val="black"/>
                </a:solidFill>
              </a:rPr>
              <a:t>посредством единой системы идентификации и </a:t>
            </a:r>
            <a:r>
              <a:rPr lang="ru-RU" sz="1400" dirty="0" smtClean="0">
                <a:solidFill>
                  <a:prstClr val="black"/>
                </a:solidFill>
              </a:rPr>
              <a:t>аутентификации, например, </a:t>
            </a:r>
            <a:r>
              <a:rPr lang="ru-RU" sz="1400" dirty="0">
                <a:solidFill>
                  <a:prstClr val="black"/>
                </a:solidFill>
              </a:rPr>
              <a:t>на едином портале государственных и муниципальных </a:t>
            </a:r>
            <a:r>
              <a:rPr lang="ru-RU" sz="1400" dirty="0" smtClean="0">
                <a:solidFill>
                  <a:prstClr val="black"/>
                </a:solidFill>
              </a:rPr>
              <a:t>услуг;</a:t>
            </a:r>
          </a:p>
          <a:p>
            <a:pPr indent="450000" algn="just"/>
            <a:r>
              <a:rPr lang="ru-RU" sz="1400" dirty="0" smtClean="0">
                <a:solidFill>
                  <a:prstClr val="black"/>
                </a:solidFill>
              </a:rPr>
              <a:t>при </a:t>
            </a:r>
            <a:r>
              <a:rPr lang="ru-RU" sz="1400" dirty="0">
                <a:solidFill>
                  <a:prstClr val="black"/>
                </a:solidFill>
              </a:rPr>
              <a:t>иных способах подачи таких обращений </a:t>
            </a:r>
            <a:r>
              <a:rPr lang="ru-RU" sz="1400" u="sng" dirty="0" smtClean="0">
                <a:solidFill>
                  <a:prstClr val="black"/>
                </a:solidFill>
              </a:rPr>
              <a:t>после </a:t>
            </a:r>
            <a:r>
              <a:rPr lang="ru-RU" sz="1400" u="sng" dirty="0">
                <a:solidFill>
                  <a:prstClr val="black"/>
                </a:solidFill>
              </a:rPr>
              <a:t>принятия должностным лицом контрольного (надзорного) органа мер по установлению личности</a:t>
            </a:r>
            <a:r>
              <a:rPr lang="ru-RU" sz="1400" dirty="0">
                <a:solidFill>
                  <a:prstClr val="black"/>
                </a:solidFill>
              </a:rPr>
              <a:t> гражданина и полномочий представителя организации и их подтверждения</a:t>
            </a:r>
            <a:r>
              <a:rPr lang="ru-RU" sz="1400" dirty="0" smtClean="0">
                <a:solidFill>
                  <a:prstClr val="black"/>
                </a:solidFill>
              </a:rPr>
              <a:t>.</a:t>
            </a:r>
            <a:endParaRPr lang="ru-RU" sz="1400" dirty="0">
              <a:solidFill>
                <a:prstClr val="black"/>
              </a:solidFill>
            </a:endParaRPr>
          </a:p>
        </p:txBody>
      </p:sp>
    </p:spTree>
    <p:extLst>
      <p:ext uri="{BB962C8B-B14F-4D97-AF65-F5344CB8AC3E}">
        <p14:creationId xmlns:p14="http://schemas.microsoft.com/office/powerpoint/2010/main" val="34349324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47625"/>
            <a:ext cx="1162050" cy="13620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557904" y="397340"/>
            <a:ext cx="7234956" cy="523220"/>
          </a:xfrm>
          <a:prstGeom prst="rect">
            <a:avLst/>
          </a:prstGeom>
          <a:noFill/>
        </p:spPr>
        <p:txBody>
          <a:bodyPr wrap="square" rtlCol="0">
            <a:spAutoFit/>
          </a:bodyPr>
          <a:lstStyle/>
          <a:p>
            <a:pPr algn="ctr"/>
            <a:r>
              <a:rPr lang="ru-RU" altLang="zh-CN" sz="1400" b="1" dirty="0">
                <a:solidFill>
                  <a:prstClr val="black"/>
                </a:solidFill>
                <a:cs typeface="Arial" charset="0"/>
              </a:rPr>
              <a:t>Работа с обращениями граждан по вопросам обязательных требований в сфере государственного энергетического надзора в 2024 году</a:t>
            </a:r>
          </a:p>
        </p:txBody>
      </p:sp>
      <p:graphicFrame>
        <p:nvGraphicFramePr>
          <p:cNvPr id="2" name="Таблица 1"/>
          <p:cNvGraphicFramePr>
            <a:graphicFrameLocks noGrp="1"/>
          </p:cNvGraphicFramePr>
          <p:nvPr>
            <p:extLst>
              <p:ext uri="{D42A27DB-BD31-4B8C-83A1-F6EECF244321}">
                <p14:modId xmlns:p14="http://schemas.microsoft.com/office/powerpoint/2010/main" val="2992122128"/>
              </p:ext>
            </p:extLst>
          </p:nvPr>
        </p:nvGraphicFramePr>
        <p:xfrm>
          <a:off x="611559" y="1628801"/>
          <a:ext cx="8075240" cy="4608511"/>
        </p:xfrm>
        <a:graphic>
          <a:graphicData uri="http://schemas.openxmlformats.org/drawingml/2006/table">
            <a:tbl>
              <a:tblPr firstRow="1" firstCol="1" bandRow="1">
                <a:tableStyleId>{5C22544A-7EE6-4342-B048-85BDC9FD1C3A}</a:tableStyleId>
              </a:tblPr>
              <a:tblGrid>
                <a:gridCol w="4824537"/>
                <a:gridCol w="1656184"/>
                <a:gridCol w="1594519"/>
              </a:tblGrid>
              <a:tr h="734772">
                <a:tc>
                  <a:txBody>
                    <a:bodyPr/>
                    <a:lstStyle/>
                    <a:p>
                      <a:pPr algn="ctr">
                        <a:lnSpc>
                          <a:spcPct val="115000"/>
                        </a:lnSpc>
                        <a:spcAft>
                          <a:spcPts val="0"/>
                        </a:spcAft>
                      </a:pPr>
                      <a:r>
                        <a:rPr lang="ru-RU" sz="1400" dirty="0">
                          <a:effectLst/>
                        </a:rPr>
                        <a:t> </a:t>
                      </a:r>
                      <a:endParaRPr lang="ru-RU" sz="14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600" dirty="0">
                          <a:effectLst/>
                        </a:rPr>
                        <a:t>За 9 месяцев 2023 </a:t>
                      </a:r>
                      <a:r>
                        <a:rPr lang="ru-RU" sz="1600" dirty="0" smtClean="0">
                          <a:effectLst/>
                        </a:rPr>
                        <a:t>года </a:t>
                      </a:r>
                      <a:endParaRPr lang="ru-RU"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600" dirty="0">
                          <a:effectLst/>
                        </a:rPr>
                        <a:t>За 9 </a:t>
                      </a:r>
                      <a:r>
                        <a:rPr lang="ru-RU" sz="1600" dirty="0" smtClean="0">
                          <a:effectLst/>
                        </a:rPr>
                        <a:t>месяцев </a:t>
                      </a:r>
                      <a:r>
                        <a:rPr lang="ru-RU" sz="1600" dirty="0">
                          <a:effectLst/>
                        </a:rPr>
                        <a:t>2024 </a:t>
                      </a:r>
                      <a:r>
                        <a:rPr lang="ru-RU" sz="1600" dirty="0" smtClean="0">
                          <a:effectLst/>
                        </a:rPr>
                        <a:t>года</a:t>
                      </a:r>
                      <a:endParaRPr lang="ru-RU" sz="1600" dirty="0">
                        <a:effectLst/>
                        <a:latin typeface="Calibri"/>
                        <a:ea typeface="Calibri"/>
                        <a:cs typeface="Times New Roman"/>
                      </a:endParaRPr>
                    </a:p>
                  </a:txBody>
                  <a:tcPr marL="68580" marR="68580" marT="0" marB="0"/>
                </a:tc>
              </a:tr>
              <a:tr h="1226443">
                <a:tc>
                  <a:txBody>
                    <a:bodyPr/>
                    <a:lstStyle/>
                    <a:p>
                      <a:pPr algn="ctr">
                        <a:lnSpc>
                          <a:spcPct val="115000"/>
                        </a:lnSpc>
                        <a:spcAft>
                          <a:spcPts val="0"/>
                        </a:spcAft>
                      </a:pPr>
                      <a:r>
                        <a:rPr lang="ru-RU" sz="1600" dirty="0">
                          <a:effectLst/>
                        </a:rPr>
                        <a:t>Общее </a:t>
                      </a:r>
                      <a:r>
                        <a:rPr lang="ru-RU" sz="1600" dirty="0" smtClean="0">
                          <a:effectLst/>
                        </a:rPr>
                        <a:t>количество </a:t>
                      </a:r>
                      <a:r>
                        <a:rPr lang="ru-RU" sz="1600" dirty="0">
                          <a:effectLst/>
                        </a:rPr>
                        <a:t>обращений </a:t>
                      </a:r>
                      <a:r>
                        <a:rPr lang="ru-RU" sz="1600" dirty="0" smtClean="0">
                          <a:effectLst/>
                        </a:rPr>
                        <a:t>граждан,</a:t>
                      </a:r>
                      <a:r>
                        <a:rPr lang="ru-RU" sz="1600" baseline="0" dirty="0" smtClean="0">
                          <a:effectLst/>
                        </a:rPr>
                        <a:t> </a:t>
                      </a:r>
                      <a:r>
                        <a:rPr lang="ru-RU" sz="1600" dirty="0" smtClean="0">
                          <a:effectLst/>
                        </a:rPr>
                        <a:t>поступивших в </a:t>
                      </a:r>
                      <a:br>
                        <a:rPr lang="ru-RU" sz="1600" dirty="0" smtClean="0">
                          <a:effectLst/>
                        </a:rPr>
                      </a:br>
                      <a:r>
                        <a:rPr lang="ru-RU" sz="1600" dirty="0" smtClean="0">
                          <a:effectLst/>
                        </a:rPr>
                        <a:t>Северо-Западное управление Ростехнадзора</a:t>
                      </a:r>
                      <a:endParaRPr lang="ru-RU" sz="16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ru-RU" sz="1600" dirty="0" smtClean="0">
                        <a:effectLst/>
                      </a:endParaRPr>
                    </a:p>
                    <a:p>
                      <a:pPr algn="ctr">
                        <a:lnSpc>
                          <a:spcPct val="115000"/>
                        </a:lnSpc>
                        <a:spcAft>
                          <a:spcPts val="0"/>
                        </a:spcAft>
                      </a:pPr>
                      <a:r>
                        <a:rPr lang="ru-RU" sz="1600" dirty="0" smtClean="0">
                          <a:effectLst/>
                        </a:rPr>
                        <a:t>1694</a:t>
                      </a:r>
                    </a:p>
                    <a:p>
                      <a:pPr algn="ctr">
                        <a:lnSpc>
                          <a:spcPct val="115000"/>
                        </a:lnSpc>
                        <a:spcAft>
                          <a:spcPts val="0"/>
                        </a:spcAft>
                      </a:pPr>
                      <a:endParaRPr lang="ru-RU" sz="16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ru-RU" sz="1600" dirty="0" smtClean="0">
                        <a:effectLst/>
                      </a:endParaRPr>
                    </a:p>
                    <a:p>
                      <a:pPr algn="ctr">
                        <a:lnSpc>
                          <a:spcPct val="115000"/>
                        </a:lnSpc>
                        <a:spcAft>
                          <a:spcPts val="0"/>
                        </a:spcAft>
                      </a:pPr>
                      <a:r>
                        <a:rPr lang="ru-RU" sz="1600" dirty="0" smtClean="0">
                          <a:effectLst/>
                        </a:rPr>
                        <a:t>1944</a:t>
                      </a:r>
                      <a:endParaRPr lang="ru-RU" sz="1600" dirty="0">
                        <a:effectLst/>
                        <a:latin typeface="Calibri"/>
                        <a:ea typeface="Calibri"/>
                        <a:cs typeface="Times New Roman"/>
                      </a:endParaRPr>
                    </a:p>
                  </a:txBody>
                  <a:tcPr marL="68580" marR="68580" marT="0" marB="0"/>
                </a:tc>
              </a:tr>
              <a:tr h="1234309">
                <a:tc>
                  <a:txBody>
                    <a:bodyPr/>
                    <a:lstStyle/>
                    <a:p>
                      <a:pPr algn="ctr">
                        <a:lnSpc>
                          <a:spcPct val="115000"/>
                        </a:lnSpc>
                        <a:spcAft>
                          <a:spcPts val="0"/>
                        </a:spcAft>
                      </a:pPr>
                      <a:r>
                        <a:rPr lang="ru-RU" sz="1600" dirty="0">
                          <a:effectLst/>
                        </a:rPr>
                        <a:t>Общее </a:t>
                      </a:r>
                      <a:r>
                        <a:rPr lang="ru-RU" sz="1600" dirty="0" smtClean="0">
                          <a:effectLst/>
                        </a:rPr>
                        <a:t>количество </a:t>
                      </a:r>
                      <a:r>
                        <a:rPr lang="ru-RU" sz="1600" dirty="0">
                          <a:effectLst/>
                        </a:rPr>
                        <a:t>обращений граждан </a:t>
                      </a:r>
                      <a:r>
                        <a:rPr lang="ru-RU" sz="1600" dirty="0" smtClean="0">
                          <a:effectLst/>
                        </a:rPr>
                        <a:t>по</a:t>
                      </a:r>
                      <a:br>
                        <a:rPr lang="ru-RU" sz="1600" dirty="0" smtClean="0">
                          <a:effectLst/>
                        </a:rPr>
                      </a:br>
                      <a:r>
                        <a:rPr lang="ru-RU" sz="1600" dirty="0" smtClean="0">
                          <a:effectLst/>
                        </a:rPr>
                        <a:t>Санкт-Петербургу и Ленинградской области</a:t>
                      </a:r>
                      <a:endParaRPr lang="ru-RU" sz="16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ru-RU" sz="1600" dirty="0" smtClean="0">
                        <a:effectLst/>
                      </a:endParaRPr>
                    </a:p>
                    <a:p>
                      <a:pPr algn="ctr">
                        <a:lnSpc>
                          <a:spcPct val="115000"/>
                        </a:lnSpc>
                        <a:spcAft>
                          <a:spcPts val="0"/>
                        </a:spcAft>
                      </a:pPr>
                      <a:r>
                        <a:rPr lang="ru-RU" sz="1600" dirty="0" smtClean="0">
                          <a:effectLst/>
                        </a:rPr>
                        <a:t>1177</a:t>
                      </a:r>
                      <a:endParaRPr lang="ru-RU" sz="16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ru-RU" sz="1600" dirty="0" smtClean="0">
                        <a:effectLst/>
                      </a:endParaRPr>
                    </a:p>
                    <a:p>
                      <a:pPr algn="ctr">
                        <a:lnSpc>
                          <a:spcPct val="115000"/>
                        </a:lnSpc>
                        <a:spcAft>
                          <a:spcPts val="0"/>
                        </a:spcAft>
                      </a:pPr>
                      <a:r>
                        <a:rPr lang="ru-RU" sz="1600" dirty="0" smtClean="0">
                          <a:effectLst/>
                        </a:rPr>
                        <a:t>1382</a:t>
                      </a:r>
                      <a:endParaRPr lang="ru-RU" sz="1600" dirty="0">
                        <a:effectLst/>
                        <a:latin typeface="Calibri"/>
                        <a:ea typeface="Calibri"/>
                        <a:cs typeface="Times New Roman"/>
                      </a:endParaRPr>
                    </a:p>
                  </a:txBody>
                  <a:tcPr marL="68580" marR="68580" marT="0" marB="0"/>
                </a:tc>
              </a:tr>
              <a:tr h="1412987">
                <a:tc>
                  <a:txBody>
                    <a:bodyPr/>
                    <a:lstStyle/>
                    <a:p>
                      <a:pPr algn="ctr">
                        <a:lnSpc>
                          <a:spcPct val="115000"/>
                        </a:lnSpc>
                        <a:spcAft>
                          <a:spcPts val="0"/>
                        </a:spcAft>
                      </a:pPr>
                      <a:r>
                        <a:rPr lang="ru-RU" sz="1600" dirty="0" smtClean="0">
                          <a:effectLst/>
                        </a:rPr>
                        <a:t>Количество </a:t>
                      </a:r>
                      <a:r>
                        <a:rPr lang="ru-RU" sz="1600" dirty="0">
                          <a:effectLst/>
                        </a:rPr>
                        <a:t>обращений </a:t>
                      </a:r>
                      <a:r>
                        <a:rPr lang="ru-RU" sz="1600" dirty="0" smtClean="0">
                          <a:effectLst/>
                        </a:rPr>
                        <a:t>граждан , поступивших в </a:t>
                      </a:r>
                      <a:br>
                        <a:rPr lang="ru-RU" sz="1600" dirty="0" smtClean="0">
                          <a:effectLst/>
                        </a:rPr>
                      </a:br>
                      <a:r>
                        <a:rPr lang="ru-RU" sz="1600" dirty="0" smtClean="0">
                          <a:effectLst/>
                        </a:rPr>
                        <a:t>Северо-Западное управление Ростехнадзора, </a:t>
                      </a:r>
                      <a:r>
                        <a:rPr lang="ru-RU" sz="1600" dirty="0">
                          <a:effectLst/>
                        </a:rPr>
                        <a:t>переадресованных по </a:t>
                      </a:r>
                      <a:r>
                        <a:rPr lang="ru-RU" sz="1600" dirty="0" smtClean="0">
                          <a:effectLst/>
                        </a:rPr>
                        <a:t>принадлежности</a:t>
                      </a:r>
                      <a:endParaRPr lang="ru-RU" sz="16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ru-RU" sz="1600" dirty="0" smtClean="0">
                        <a:effectLst/>
                      </a:endParaRPr>
                    </a:p>
                    <a:p>
                      <a:pPr algn="ctr">
                        <a:lnSpc>
                          <a:spcPct val="115000"/>
                        </a:lnSpc>
                        <a:spcAft>
                          <a:spcPts val="0"/>
                        </a:spcAft>
                      </a:pPr>
                      <a:r>
                        <a:rPr lang="ru-RU" sz="1600" dirty="0" smtClean="0">
                          <a:effectLst/>
                        </a:rPr>
                        <a:t>435</a:t>
                      </a:r>
                      <a:endParaRPr lang="ru-RU" sz="160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ru-RU" sz="1600" dirty="0" smtClean="0">
                        <a:effectLst/>
                      </a:endParaRPr>
                    </a:p>
                    <a:p>
                      <a:pPr algn="ctr">
                        <a:lnSpc>
                          <a:spcPct val="115000"/>
                        </a:lnSpc>
                        <a:spcAft>
                          <a:spcPts val="0"/>
                        </a:spcAft>
                      </a:pPr>
                      <a:r>
                        <a:rPr lang="ru-RU" sz="1600" dirty="0" smtClean="0">
                          <a:effectLst/>
                        </a:rPr>
                        <a:t>428</a:t>
                      </a:r>
                      <a:endParaRPr lang="ru-RU" sz="16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0815142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47625"/>
            <a:ext cx="1162050" cy="13620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557904" y="397340"/>
            <a:ext cx="7234956" cy="523220"/>
          </a:xfrm>
          <a:prstGeom prst="rect">
            <a:avLst/>
          </a:prstGeom>
          <a:noFill/>
        </p:spPr>
        <p:txBody>
          <a:bodyPr wrap="square" rtlCol="0">
            <a:spAutoFit/>
          </a:bodyPr>
          <a:lstStyle/>
          <a:p>
            <a:pPr algn="ctr"/>
            <a:r>
              <a:rPr lang="ru-RU" altLang="zh-CN" sz="1400" b="1" dirty="0">
                <a:solidFill>
                  <a:prstClr val="black"/>
                </a:solidFill>
                <a:cs typeface="Arial" charset="0"/>
              </a:rPr>
              <a:t>Работа с обращениями граждан по вопросам обязательных требований в сфере государственного энергетического надзора в 2024 году</a:t>
            </a:r>
          </a:p>
        </p:txBody>
      </p:sp>
      <p:sp>
        <p:nvSpPr>
          <p:cNvPr id="7" name="TextBox 6"/>
          <p:cNvSpPr txBox="1"/>
          <p:nvPr/>
        </p:nvSpPr>
        <p:spPr>
          <a:xfrm>
            <a:off x="1260478" y="1124744"/>
            <a:ext cx="7234956" cy="523220"/>
          </a:xfrm>
          <a:prstGeom prst="rect">
            <a:avLst/>
          </a:prstGeom>
          <a:noFill/>
        </p:spPr>
        <p:txBody>
          <a:bodyPr wrap="square" rtlCol="0">
            <a:spAutoFit/>
          </a:bodyPr>
          <a:lstStyle/>
          <a:p>
            <a:pPr algn="ctr"/>
            <a:r>
              <a:rPr lang="ru-RU" altLang="zh-CN" sz="1400" b="1" dirty="0" smtClean="0">
                <a:solidFill>
                  <a:prstClr val="black"/>
                </a:solidFill>
                <a:cs typeface="Arial" charset="0"/>
              </a:rPr>
              <a:t>Тематика поступающих в адрес Северо-Западного управления Ростехнадзора обращений граждан </a:t>
            </a:r>
            <a:endParaRPr lang="ru-RU" sz="1400" dirty="0">
              <a:solidFill>
                <a:srgbClr val="0070C0"/>
              </a:solidFill>
            </a:endParaRPr>
          </a:p>
        </p:txBody>
      </p:sp>
      <p:graphicFrame>
        <p:nvGraphicFramePr>
          <p:cNvPr id="2" name="Диаграмма 1"/>
          <p:cNvGraphicFramePr/>
          <p:nvPr>
            <p:extLst>
              <p:ext uri="{D42A27DB-BD31-4B8C-83A1-F6EECF244321}">
                <p14:modId xmlns:p14="http://schemas.microsoft.com/office/powerpoint/2010/main" val="3573829860"/>
              </p:ext>
            </p:extLst>
          </p:nvPr>
        </p:nvGraphicFramePr>
        <p:xfrm>
          <a:off x="467544" y="1772816"/>
          <a:ext cx="8469332" cy="45365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488824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47625"/>
            <a:ext cx="1162050" cy="13620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533588" y="502024"/>
            <a:ext cx="7234956" cy="523220"/>
          </a:xfrm>
          <a:prstGeom prst="rect">
            <a:avLst/>
          </a:prstGeom>
          <a:noFill/>
        </p:spPr>
        <p:txBody>
          <a:bodyPr wrap="square" rtlCol="0">
            <a:spAutoFit/>
          </a:bodyPr>
          <a:lstStyle/>
          <a:p>
            <a:pPr lvl="0" algn="ctr"/>
            <a:r>
              <a:rPr lang="ru-RU" altLang="zh-CN" sz="1400" b="1" dirty="0">
                <a:solidFill>
                  <a:prstClr val="black"/>
                </a:solidFill>
                <a:cs typeface="Arial" charset="0"/>
              </a:rPr>
              <a:t>Работа с обращениями граждан по вопросам обязательных требований в сфере государственного энергетического надзора в 2024 году</a:t>
            </a:r>
          </a:p>
        </p:txBody>
      </p:sp>
      <p:sp>
        <p:nvSpPr>
          <p:cNvPr id="3" name="TextBox 2"/>
          <p:cNvSpPr txBox="1"/>
          <p:nvPr/>
        </p:nvSpPr>
        <p:spPr>
          <a:xfrm>
            <a:off x="518826" y="1556792"/>
            <a:ext cx="8228992" cy="4031873"/>
          </a:xfrm>
          <a:prstGeom prst="rect">
            <a:avLst/>
          </a:prstGeom>
          <a:noFill/>
        </p:spPr>
        <p:txBody>
          <a:bodyPr wrap="square" rtlCol="0">
            <a:spAutoFit/>
          </a:bodyPr>
          <a:lstStyle/>
          <a:p>
            <a:pPr algn="ctr"/>
            <a:r>
              <a:rPr lang="ru-RU" sz="1600" b="1" u="sng" dirty="0" smtClean="0"/>
              <a:t>Наиболее массовые обращения граждан в сфере государственного</a:t>
            </a:r>
          </a:p>
          <a:p>
            <a:pPr algn="ctr"/>
            <a:r>
              <a:rPr lang="ru-RU" sz="1600" b="1" u="sng" dirty="0" smtClean="0"/>
              <a:t> энергетического надзора в 2024 году касались:</a:t>
            </a:r>
          </a:p>
          <a:p>
            <a:pPr algn="ctr"/>
            <a:endParaRPr lang="ru-RU" sz="1400" u="sng" dirty="0" smtClean="0"/>
          </a:p>
          <a:p>
            <a:pPr indent="450000" algn="just"/>
            <a:r>
              <a:rPr lang="ru-RU" sz="1400" dirty="0" smtClean="0"/>
              <a:t>- проблем </a:t>
            </a:r>
            <a:r>
              <a:rPr lang="ru-RU" sz="1400" dirty="0"/>
              <a:t>технического состояния и </a:t>
            </a:r>
            <a:r>
              <a:rPr lang="ru-RU" sz="1400" dirty="0" smtClean="0"/>
              <a:t>эксплуатации электроустановок </a:t>
            </a:r>
            <a:r>
              <a:rPr lang="ru-RU" sz="1400" dirty="0"/>
              <a:t>в жилых домах, дачных </a:t>
            </a:r>
            <a:r>
              <a:rPr lang="ru-RU" sz="1400" dirty="0" smtClean="0"/>
              <a:t>поселках;</a:t>
            </a:r>
          </a:p>
          <a:p>
            <a:pPr indent="450000" algn="just"/>
            <a:endParaRPr lang="ru-RU" sz="1400" dirty="0" smtClean="0"/>
          </a:p>
          <a:p>
            <a:pPr indent="450000" algn="just"/>
            <a:r>
              <a:rPr lang="ru-RU" sz="1400" dirty="0" smtClean="0"/>
              <a:t>- отключения </a:t>
            </a:r>
            <a:r>
              <a:rPr lang="ru-RU" sz="1400" dirty="0"/>
              <a:t>и перерывы в электроснабжении, </a:t>
            </a:r>
            <a:r>
              <a:rPr lang="ru-RU" sz="1400" dirty="0" smtClean="0"/>
              <a:t>в том числе в период новогодних праздничных дней 2024 года;</a:t>
            </a:r>
          </a:p>
          <a:p>
            <a:pPr indent="450000" algn="just"/>
            <a:endParaRPr lang="ru-RU" sz="1400" dirty="0" smtClean="0"/>
          </a:p>
          <a:p>
            <a:pPr indent="450000" algn="just"/>
            <a:r>
              <a:rPr lang="ru-RU" sz="1400" dirty="0" smtClean="0"/>
              <a:t>- нарушений требований законодательства в сфере электроэнергетики (правил технической эксплуатации и др.) при эксплуатации электроустановок в различных объединениях садоводов (СНТ, ДНП и др.);</a:t>
            </a:r>
          </a:p>
          <a:p>
            <a:pPr indent="450000" algn="just"/>
            <a:endParaRPr lang="ru-RU" sz="1400" dirty="0" smtClean="0"/>
          </a:p>
          <a:p>
            <a:pPr indent="450000" algn="just"/>
            <a:r>
              <a:rPr lang="ru-RU" sz="1400" dirty="0" smtClean="0"/>
              <a:t>- по вопросам различных нарушений </a:t>
            </a:r>
            <a:r>
              <a:rPr lang="ru-RU" sz="1400" dirty="0"/>
              <a:t>в </a:t>
            </a:r>
            <a:r>
              <a:rPr lang="ru-RU" sz="1400" dirty="0" smtClean="0"/>
              <a:t>охранных зонах ЛЭП (размещение объектов в охранных зонах ЛЭП, проведение несанкционированных работ в охранных зонах ЛЭП и др.);</a:t>
            </a:r>
          </a:p>
          <a:p>
            <a:pPr indent="450000" algn="just"/>
            <a:endParaRPr lang="ru-RU" sz="1400" dirty="0" smtClean="0"/>
          </a:p>
          <a:p>
            <a:pPr indent="450000" algn="just"/>
            <a:r>
              <a:rPr lang="ru-RU" sz="1400" dirty="0"/>
              <a:t>- неудовлетворительное </a:t>
            </a:r>
            <a:r>
              <a:rPr lang="ru-RU" sz="1400" dirty="0" smtClean="0"/>
              <a:t>теплоснабжение жилого </a:t>
            </a:r>
            <a:r>
              <a:rPr lang="ru-RU" sz="1400" dirty="0"/>
              <a:t>фонда</a:t>
            </a:r>
            <a:r>
              <a:rPr lang="ru-RU" sz="1400" dirty="0" smtClean="0"/>
              <a:t>.</a:t>
            </a:r>
          </a:p>
          <a:p>
            <a:pPr algn="just"/>
            <a:endParaRPr lang="ru-RU" sz="1400" dirty="0"/>
          </a:p>
        </p:txBody>
      </p:sp>
    </p:spTree>
    <p:extLst>
      <p:ext uri="{BB962C8B-B14F-4D97-AF65-F5344CB8AC3E}">
        <p14:creationId xmlns:p14="http://schemas.microsoft.com/office/powerpoint/2010/main" val="40642192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47625"/>
            <a:ext cx="1162050" cy="13620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533588" y="502024"/>
            <a:ext cx="7234956" cy="523220"/>
          </a:xfrm>
          <a:prstGeom prst="rect">
            <a:avLst/>
          </a:prstGeom>
          <a:noFill/>
        </p:spPr>
        <p:txBody>
          <a:bodyPr wrap="square" rtlCol="0">
            <a:spAutoFit/>
          </a:bodyPr>
          <a:lstStyle/>
          <a:p>
            <a:pPr lvl="0" algn="ctr"/>
            <a:r>
              <a:rPr lang="ru-RU" altLang="zh-CN" sz="1400" b="1" dirty="0">
                <a:solidFill>
                  <a:prstClr val="black"/>
                </a:solidFill>
                <a:cs typeface="Arial" charset="0"/>
              </a:rPr>
              <a:t>Работа с обращениями граждан по вопросам обязательных требований в сфере государственного энергетического надзора в 2024 году</a:t>
            </a:r>
          </a:p>
        </p:txBody>
      </p:sp>
      <p:sp>
        <p:nvSpPr>
          <p:cNvPr id="3" name="TextBox 2"/>
          <p:cNvSpPr txBox="1"/>
          <p:nvPr/>
        </p:nvSpPr>
        <p:spPr>
          <a:xfrm>
            <a:off x="518826" y="1556792"/>
            <a:ext cx="8228992" cy="4185761"/>
          </a:xfrm>
          <a:prstGeom prst="rect">
            <a:avLst/>
          </a:prstGeom>
          <a:noFill/>
        </p:spPr>
        <p:txBody>
          <a:bodyPr wrap="square" rtlCol="0">
            <a:spAutoFit/>
          </a:bodyPr>
          <a:lstStyle/>
          <a:p>
            <a:pPr algn="ctr"/>
            <a:r>
              <a:rPr lang="ru-RU" sz="1600" b="1" u="sng" dirty="0" smtClean="0"/>
              <a:t>При рассмотрении обращений граждан должностное лицо:</a:t>
            </a:r>
          </a:p>
          <a:p>
            <a:pPr algn="ctr"/>
            <a:endParaRPr lang="ru-RU" sz="1400" u="sng" dirty="0" smtClean="0"/>
          </a:p>
          <a:p>
            <a:pPr indent="450000" algn="just"/>
            <a:r>
              <a:rPr lang="ru-RU" sz="1400" dirty="0" smtClean="0"/>
              <a:t>1) обеспечивает </a:t>
            </a:r>
            <a:r>
              <a:rPr lang="ru-RU" sz="1400" dirty="0"/>
              <a:t>объективное, всестороннее и своевременное рассмотрение обращения, в </a:t>
            </a:r>
            <a:r>
              <a:rPr lang="ru-RU" sz="1400" dirty="0" smtClean="0"/>
              <a:t>случае необходимости </a:t>
            </a:r>
            <a:r>
              <a:rPr lang="ru-RU" sz="1400" dirty="0"/>
              <a:t>- с участием гражданина, направившего обращение</a:t>
            </a:r>
            <a:r>
              <a:rPr lang="ru-RU" sz="1400" dirty="0" smtClean="0"/>
              <a:t>;</a:t>
            </a:r>
          </a:p>
          <a:p>
            <a:pPr indent="450000" algn="just"/>
            <a:endParaRPr lang="ru-RU" sz="1400" dirty="0"/>
          </a:p>
          <a:p>
            <a:pPr indent="450000" algn="just"/>
            <a:r>
              <a:rPr lang="ru-RU" sz="1400" dirty="0"/>
              <a:t>2) запрашивает, в том числе в электронной форме, необходимые для рассмотрения обращения документы </a:t>
            </a:r>
            <a:r>
              <a:rPr lang="ru-RU" sz="1400" dirty="0" smtClean="0"/>
              <a:t>и материалы </a:t>
            </a:r>
            <a:r>
              <a:rPr lang="ru-RU" sz="1400" dirty="0"/>
              <a:t>в других государственных органах, органах местного самоуправления и у иных должностных лиц, </a:t>
            </a:r>
            <a:r>
              <a:rPr lang="ru-RU" sz="1400" dirty="0" smtClean="0"/>
              <a:t>за исключением </a:t>
            </a:r>
            <a:r>
              <a:rPr lang="ru-RU" sz="1400" dirty="0"/>
              <a:t>судов, органов дознания и органов предварительного </a:t>
            </a:r>
            <a:r>
              <a:rPr lang="ru-RU" sz="1400" dirty="0" smtClean="0"/>
              <a:t>следствия;</a:t>
            </a:r>
          </a:p>
          <a:p>
            <a:pPr indent="450000" algn="just"/>
            <a:endParaRPr lang="ru-RU" sz="1400" dirty="0" smtClean="0"/>
          </a:p>
          <a:p>
            <a:pPr indent="450000" algn="just"/>
            <a:r>
              <a:rPr lang="ru-RU" sz="1400" dirty="0" smtClean="0"/>
              <a:t>3</a:t>
            </a:r>
            <a:r>
              <a:rPr lang="ru-RU" sz="1400" dirty="0"/>
              <a:t>) принимает меры, направленные на восстановление или защиту нарушенных прав, свобод и </a:t>
            </a:r>
            <a:r>
              <a:rPr lang="ru-RU" sz="1400" dirty="0" smtClean="0"/>
              <a:t>законных интересов </a:t>
            </a:r>
            <a:r>
              <a:rPr lang="ru-RU" sz="1400" dirty="0"/>
              <a:t>гражданина</a:t>
            </a:r>
            <a:r>
              <a:rPr lang="ru-RU" sz="1400" dirty="0" smtClean="0"/>
              <a:t>;</a:t>
            </a:r>
          </a:p>
          <a:p>
            <a:pPr indent="450000" algn="just"/>
            <a:endParaRPr lang="ru-RU" sz="1400" dirty="0"/>
          </a:p>
          <a:p>
            <a:pPr indent="450000" algn="just"/>
            <a:r>
              <a:rPr lang="ru-RU" sz="1400" dirty="0"/>
              <a:t>4) дает письменный ответ по существу поставленных в обращении </a:t>
            </a:r>
            <a:r>
              <a:rPr lang="ru-RU" sz="1400" dirty="0" smtClean="0"/>
              <a:t>вопросов который должен содержать </a:t>
            </a:r>
            <a:r>
              <a:rPr lang="ru-RU" sz="1400" dirty="0"/>
              <a:t>оценку всех доводов обращения, с мотивированным обоснованием принятия соответствующего решения</a:t>
            </a:r>
            <a:r>
              <a:rPr lang="ru-RU" sz="1400" dirty="0" smtClean="0"/>
              <a:t>;</a:t>
            </a:r>
          </a:p>
          <a:p>
            <a:pPr indent="450000" algn="just"/>
            <a:endParaRPr lang="ru-RU" sz="1400" dirty="0" smtClean="0"/>
          </a:p>
          <a:p>
            <a:pPr indent="450000" algn="just"/>
            <a:r>
              <a:rPr lang="ru-RU" sz="1400" dirty="0" smtClean="0"/>
              <a:t>5</a:t>
            </a:r>
            <a:r>
              <a:rPr lang="ru-RU" sz="1400" dirty="0"/>
              <a:t>) уведомляет гражданина о направлении его обращения на рассмотрение в другой государственный орган</a:t>
            </a:r>
            <a:r>
              <a:rPr lang="ru-RU" sz="1400" dirty="0" smtClean="0"/>
              <a:t>, орган </a:t>
            </a:r>
            <a:r>
              <a:rPr lang="ru-RU" sz="1400" dirty="0"/>
              <a:t>местного самоуправления или иному должностному лицу в соответствии с их компетенцией</a:t>
            </a:r>
            <a:r>
              <a:rPr lang="ru-RU" sz="1400" dirty="0" smtClean="0"/>
              <a:t>.</a:t>
            </a:r>
          </a:p>
        </p:txBody>
      </p:sp>
    </p:spTree>
    <p:extLst>
      <p:ext uri="{BB962C8B-B14F-4D97-AF65-F5344CB8AC3E}">
        <p14:creationId xmlns:p14="http://schemas.microsoft.com/office/powerpoint/2010/main" val="4195448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47625"/>
            <a:ext cx="1162050" cy="13620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560855" y="502024"/>
            <a:ext cx="7234956" cy="738664"/>
          </a:xfrm>
          <a:prstGeom prst="rect">
            <a:avLst/>
          </a:prstGeom>
          <a:noFill/>
        </p:spPr>
        <p:txBody>
          <a:bodyPr wrap="square" rtlCol="0">
            <a:spAutoFit/>
          </a:bodyPr>
          <a:lstStyle/>
          <a:p>
            <a:pPr lvl="0" algn="ctr"/>
            <a:r>
              <a:rPr lang="ru-RU" altLang="zh-CN" sz="1400" b="1" dirty="0">
                <a:solidFill>
                  <a:prstClr val="black"/>
                </a:solidFill>
                <a:cs typeface="Arial" charset="0"/>
              </a:rPr>
              <a:t>Работа с обращениями граждан по вопросам обязательных требований в сфере государственного энергетического надзора в 2024 году</a:t>
            </a:r>
          </a:p>
          <a:p>
            <a:pPr lvl="0" algn="ctr"/>
            <a:endParaRPr lang="ru-RU" altLang="zh-CN" sz="1400" b="1" dirty="0">
              <a:solidFill>
                <a:prstClr val="black"/>
              </a:solidFill>
              <a:cs typeface="Arial" charset="0"/>
            </a:endParaRPr>
          </a:p>
        </p:txBody>
      </p:sp>
      <p:sp>
        <p:nvSpPr>
          <p:cNvPr id="3" name="TextBox 2"/>
          <p:cNvSpPr txBox="1"/>
          <p:nvPr/>
        </p:nvSpPr>
        <p:spPr>
          <a:xfrm>
            <a:off x="551519" y="1607037"/>
            <a:ext cx="8256259" cy="4185761"/>
          </a:xfrm>
          <a:prstGeom prst="rect">
            <a:avLst/>
          </a:prstGeom>
          <a:noFill/>
        </p:spPr>
        <p:txBody>
          <a:bodyPr wrap="square" rtlCol="0">
            <a:spAutoFit/>
          </a:bodyPr>
          <a:lstStyle/>
          <a:p>
            <a:pPr indent="450000" algn="just"/>
            <a:r>
              <a:rPr lang="ru-RU" sz="1400" dirty="0" smtClean="0"/>
              <a:t>В целях объективного и всестороннего рассмотрения обращения граждан могут проводиться </a:t>
            </a:r>
            <a:r>
              <a:rPr lang="ru-RU" sz="1400" b="1" dirty="0" smtClean="0"/>
              <a:t>выездные обследования без взаимодействия с контролируемым лицом.</a:t>
            </a:r>
          </a:p>
          <a:p>
            <a:pPr indent="450000" algn="just"/>
            <a:r>
              <a:rPr lang="ru-RU" sz="1400" dirty="0"/>
              <a:t>Выездным обследованием является контрольное (надзорное) мероприятие, проводимое в целях оценки соблюдения контролируемыми лицами обязательных требований по месту нахождения (осуществления деятельности) организации (ее филиалов, представительств, обособленных структурных подразделений), месту осуществления деятельности гражданина, месту нахождения объекта контроля, при этом не допускается взаимодействие с контролируемым лицом. </a:t>
            </a:r>
            <a:r>
              <a:rPr lang="ru-RU" sz="1400" u="sng" dirty="0"/>
              <a:t>Срок проведения выездного обследования одного объекта (нескольких объектов, расположенных в непосредственной близости друг от друга) не может превышать один рабочий день</a:t>
            </a:r>
            <a:r>
              <a:rPr lang="ru-RU" sz="1400" dirty="0"/>
              <a:t>, если иное не установлено федеральным законом о виде контроля.</a:t>
            </a:r>
          </a:p>
          <a:p>
            <a:pPr indent="450000" algn="just"/>
            <a:r>
              <a:rPr lang="ru-RU" sz="1400" dirty="0" smtClean="0"/>
              <a:t>Контрольные </a:t>
            </a:r>
            <a:r>
              <a:rPr lang="ru-RU" sz="1400" dirty="0"/>
              <a:t>(надзорные) мероприятия без взаимодействия проводятся на основании заданий уполномоченных должностных лиц контрольного (надзорного) органа и не требуют информирования контролируемого лица, а также согласования с органами прокуратуры.</a:t>
            </a:r>
          </a:p>
          <a:p>
            <a:pPr indent="450000" algn="just"/>
            <a:r>
              <a:rPr lang="ru-RU" sz="1400" dirty="0" smtClean="0"/>
              <a:t>Исходя </a:t>
            </a:r>
            <a:r>
              <a:rPr lang="ru-RU" sz="1400" dirty="0"/>
              <a:t>из положений п. 2 ч. 1 ст. 18 Федерального закона от 08.03.2022 № 46-ФЗ «О внесении изменений в отдельные законодательные акты Российской Федерации» Правительству Российской Федерации предоставлены полномочия по принятию в </a:t>
            </a:r>
            <a:r>
              <a:rPr lang="ru-RU" sz="1400" dirty="0" smtClean="0"/>
              <a:t>2024 </a:t>
            </a:r>
            <a:r>
              <a:rPr lang="ru-RU" sz="1400" dirty="0"/>
              <a:t>году</a:t>
            </a:r>
            <a:r>
              <a:rPr lang="ru-RU" sz="1400" dirty="0">
                <a:solidFill>
                  <a:srgbClr val="FF0000"/>
                </a:solidFill>
              </a:rPr>
              <a:t> </a:t>
            </a:r>
            <a:r>
              <a:rPr lang="ru-RU" sz="1400" dirty="0"/>
              <a:t>решений, устанавливающих особенности организации и осуществления видов государственного контроля (надзора), муниципального контроля, в отношении которых применяются положения Федерального закона № 248-ФЗ, в том числе в части введения </a:t>
            </a:r>
            <a:r>
              <a:rPr lang="ru-RU" sz="1400" b="1" dirty="0"/>
              <a:t>моратория на проведение проверок, контрольных (надзорных) мероприятий</a:t>
            </a:r>
            <a:r>
              <a:rPr lang="ru-RU" sz="1400" dirty="0" smtClean="0"/>
              <a:t>.</a:t>
            </a:r>
            <a:endParaRPr lang="ru-RU" sz="1400" dirty="0"/>
          </a:p>
        </p:txBody>
      </p:sp>
    </p:spTree>
    <p:extLst>
      <p:ext uri="{BB962C8B-B14F-4D97-AF65-F5344CB8AC3E}">
        <p14:creationId xmlns:p14="http://schemas.microsoft.com/office/powerpoint/2010/main" val="34381951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Федеральная служба по экологическому, технологическому и атомному надзору РОСТЕХНАДЗОР"/>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47625"/>
            <a:ext cx="1162050" cy="13620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544074" y="476672"/>
            <a:ext cx="7234956" cy="523220"/>
          </a:xfrm>
          <a:prstGeom prst="rect">
            <a:avLst/>
          </a:prstGeom>
          <a:noFill/>
        </p:spPr>
        <p:txBody>
          <a:bodyPr wrap="square" rtlCol="0">
            <a:spAutoFit/>
          </a:bodyPr>
          <a:lstStyle/>
          <a:p>
            <a:pPr lvl="0" algn="ctr"/>
            <a:r>
              <a:rPr lang="ru-RU" altLang="zh-CN" sz="1400" b="1" dirty="0">
                <a:solidFill>
                  <a:prstClr val="black"/>
                </a:solidFill>
                <a:cs typeface="Arial" charset="0"/>
              </a:rPr>
              <a:t>Работа с обращениями граждан по вопросам обязательных требований в сфере государственного энергетического надзора в 2024 году</a:t>
            </a:r>
          </a:p>
        </p:txBody>
      </p:sp>
      <p:sp>
        <p:nvSpPr>
          <p:cNvPr id="3" name="TextBox 2"/>
          <p:cNvSpPr txBox="1"/>
          <p:nvPr/>
        </p:nvSpPr>
        <p:spPr>
          <a:xfrm>
            <a:off x="493433" y="1628800"/>
            <a:ext cx="8239478" cy="3908762"/>
          </a:xfrm>
          <a:prstGeom prst="rect">
            <a:avLst/>
          </a:prstGeom>
          <a:noFill/>
        </p:spPr>
        <p:txBody>
          <a:bodyPr wrap="square" rtlCol="0">
            <a:spAutoFit/>
          </a:bodyPr>
          <a:lstStyle/>
          <a:p>
            <a:pPr indent="450000" algn="just"/>
            <a:r>
              <a:rPr lang="ru-RU" sz="1400" dirty="0"/>
              <a:t>В целях реализации указанного полномочия Правительством Российской Федерации издано постановление от 10.03.2022 № 336 «Об особенностях организации и осуществления государственного контроля (надзора), муниципального контроля».</a:t>
            </a:r>
          </a:p>
          <a:p>
            <a:pPr indent="450000" algn="just"/>
            <a:r>
              <a:rPr lang="ru-RU" sz="1400" dirty="0" smtClean="0"/>
              <a:t>В </a:t>
            </a:r>
            <a:r>
              <a:rPr lang="ru-RU" sz="1400" dirty="0"/>
              <a:t>соответствии с п. 7 </a:t>
            </a:r>
            <a:r>
              <a:rPr lang="ru-RU" sz="1400" dirty="0" smtClean="0"/>
              <a:t>постановления Правительства Российской Федерации от </a:t>
            </a:r>
            <a:r>
              <a:rPr lang="ru-RU" sz="1400" dirty="0"/>
              <a:t>10.03.2022 № 336 «Об особенностях организации и осуществления государственного контроля (надзора), муниципального контроля» </a:t>
            </a:r>
            <a:r>
              <a:rPr lang="ru-RU" sz="1400" b="1" dirty="0" smtClean="0"/>
              <a:t>выдача </a:t>
            </a:r>
            <a:r>
              <a:rPr lang="ru-RU" sz="1400" b="1" dirty="0"/>
              <a:t>предписаний по итогам проведения контрольных (надзорных) мероприятий без взаимодействия с контролируемым лицом не допускается</a:t>
            </a:r>
            <a:r>
              <a:rPr lang="ru-RU" sz="1400" dirty="0"/>
              <a:t>. Аналогичным образом п. 9 постановления № 336 </a:t>
            </a:r>
            <a:r>
              <a:rPr lang="ru-RU" sz="1400" b="1" dirty="0"/>
              <a:t>исключена возможность привлечения контролируемого лица к административной ответственности по результатам проведения таких мероприятий</a:t>
            </a:r>
            <a:r>
              <a:rPr lang="ru-RU" sz="1400" dirty="0"/>
              <a:t>.</a:t>
            </a:r>
          </a:p>
          <a:p>
            <a:pPr indent="450000" algn="just"/>
            <a:r>
              <a:rPr lang="ru-RU" sz="1400" dirty="0" smtClean="0"/>
              <a:t>По </a:t>
            </a:r>
            <a:r>
              <a:rPr lang="ru-RU" sz="1400" dirty="0"/>
              <a:t>результатам контрольных (надзорных) мероприятий без взаимодействия может быть принято одно из следующих решений: </a:t>
            </a:r>
            <a:endParaRPr lang="ru-RU" sz="1400" dirty="0" smtClean="0"/>
          </a:p>
          <a:p>
            <a:pPr marL="285750" indent="450000" algn="just">
              <a:buFont typeface="Arial" panose="020B0604020202020204" pitchFamily="34" charset="0"/>
              <a:buChar char="•"/>
            </a:pPr>
            <a:r>
              <a:rPr lang="ru-RU" sz="1400" dirty="0" smtClean="0"/>
              <a:t>о </a:t>
            </a:r>
            <a:r>
              <a:rPr lang="ru-RU" sz="1400" dirty="0"/>
              <a:t>проведении внепланового контрольного (надзорного) мероприятия, предусматривающего взаимодействие с контролируемым лицом; </a:t>
            </a:r>
          </a:p>
          <a:p>
            <a:pPr marL="285750" indent="450000" algn="just">
              <a:buFont typeface="Arial" panose="020B0604020202020204" pitchFamily="34" charset="0"/>
              <a:buChar char="•"/>
            </a:pPr>
            <a:r>
              <a:rPr lang="ru-RU" sz="1400" dirty="0" smtClean="0"/>
              <a:t>об </a:t>
            </a:r>
            <a:r>
              <a:rPr lang="ru-RU" sz="1400" dirty="0"/>
              <a:t>объявлении предостережения; </a:t>
            </a:r>
          </a:p>
          <a:p>
            <a:pPr marL="285750" indent="450000" algn="just">
              <a:buFont typeface="Arial" panose="020B0604020202020204" pitchFamily="34" charset="0"/>
              <a:buChar char="•"/>
            </a:pPr>
            <a:r>
              <a:rPr lang="ru-RU" sz="1400" dirty="0" smtClean="0"/>
              <a:t>о </a:t>
            </a:r>
            <a:r>
              <a:rPr lang="ru-RU" sz="1400" dirty="0"/>
              <a:t>выдаче рекомендаций по соблюдению обязательных требований, проведении иных мероприятий, направленных на профилактику рисков причинения вреда (ущерба) охраняемым законом ценностям</a:t>
            </a:r>
            <a:r>
              <a:rPr lang="ru-RU" sz="1400" dirty="0" smtClean="0"/>
              <a:t>.</a:t>
            </a:r>
          </a:p>
          <a:p>
            <a:pPr indent="450000" algn="just"/>
            <a:endParaRPr lang="ru-RU" sz="1000" dirty="0" smtClean="0"/>
          </a:p>
        </p:txBody>
      </p:sp>
    </p:spTree>
    <p:extLst>
      <p:ext uri="{BB962C8B-B14F-4D97-AF65-F5344CB8AC3E}">
        <p14:creationId xmlns:p14="http://schemas.microsoft.com/office/powerpoint/2010/main" val="38491003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3058</TotalTime>
  <Words>1731</Words>
  <Application>Microsoft Office PowerPoint</Application>
  <PresentationFormat>Экран (4:3)</PresentationFormat>
  <Paragraphs>120</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Михайлова Ирина Сергеевна</dc:creator>
  <cp:lastModifiedBy>Синицын Сергей Львович</cp:lastModifiedBy>
  <cp:revision>505</cp:revision>
  <cp:lastPrinted>2022-11-15T13:27:12Z</cp:lastPrinted>
  <dcterms:created xsi:type="dcterms:W3CDTF">2014-12-09T06:57:46Z</dcterms:created>
  <dcterms:modified xsi:type="dcterms:W3CDTF">2024-11-22T07:12:14Z</dcterms:modified>
</cp:coreProperties>
</file>